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80"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55FA27-76D0-45E6-91F8-283718B3E784}" type="doc">
      <dgm:prSet loTypeId="urn:microsoft.com/office/officeart/2005/8/layout/radial4" loCatId="relationship" qsTypeId="urn:microsoft.com/office/officeart/2005/8/quickstyle/3d3" qsCatId="3D" csTypeId="urn:microsoft.com/office/officeart/2005/8/colors/colorful2" csCatId="colorful" phldr="1"/>
      <dgm:spPr/>
      <dgm:t>
        <a:bodyPr/>
        <a:lstStyle/>
        <a:p>
          <a:endParaRPr lang="es-CR"/>
        </a:p>
      </dgm:t>
    </dgm:pt>
    <dgm:pt modelId="{053107D1-CF70-4D2D-A62D-E330AF6DCD4B}">
      <dgm:prSet phldrT="[Texto]"/>
      <dgm:spPr/>
      <dgm:t>
        <a:bodyPr/>
        <a:lstStyle/>
        <a:p>
          <a:r>
            <a:rPr lang="es-CR" b="1" dirty="0" smtClean="0">
              <a:latin typeface="+mj-lt"/>
            </a:rPr>
            <a:t>PGAI</a:t>
          </a:r>
          <a:endParaRPr lang="es-CR" b="1" dirty="0">
            <a:latin typeface="+mj-lt"/>
          </a:endParaRPr>
        </a:p>
      </dgm:t>
    </dgm:pt>
    <dgm:pt modelId="{48297429-90C8-451F-80D5-79E27CCBA25F}" type="parTrans" cxnId="{9166173C-6516-4674-8255-AA98144184C8}">
      <dgm:prSet/>
      <dgm:spPr/>
      <dgm:t>
        <a:bodyPr/>
        <a:lstStyle/>
        <a:p>
          <a:endParaRPr lang="es-CR" b="1">
            <a:latin typeface="+mj-lt"/>
          </a:endParaRPr>
        </a:p>
      </dgm:t>
    </dgm:pt>
    <dgm:pt modelId="{6EE4AD52-9AAF-43BA-A982-8E19404A75A2}" type="sibTrans" cxnId="{9166173C-6516-4674-8255-AA98144184C8}">
      <dgm:prSet/>
      <dgm:spPr/>
      <dgm:t>
        <a:bodyPr/>
        <a:lstStyle/>
        <a:p>
          <a:endParaRPr lang="es-CR" b="1">
            <a:latin typeface="+mj-lt"/>
          </a:endParaRPr>
        </a:p>
      </dgm:t>
    </dgm:pt>
    <dgm:pt modelId="{A5875252-4285-40A8-94B4-88AC9D42A524}">
      <dgm:prSet phldrT="[Texto]"/>
      <dgm:spPr/>
      <dgm:t>
        <a:bodyPr/>
        <a:lstStyle/>
        <a:p>
          <a:r>
            <a:rPr lang="es-CR" b="1" dirty="0" smtClean="0">
              <a:latin typeface="+mj-lt"/>
            </a:rPr>
            <a:t>Planes de acciones en Cambio Climático</a:t>
          </a:r>
          <a:endParaRPr lang="es-CR" b="1" dirty="0">
            <a:latin typeface="+mj-lt"/>
          </a:endParaRPr>
        </a:p>
      </dgm:t>
    </dgm:pt>
    <dgm:pt modelId="{B6DFDC93-8A94-41AA-96EA-8467A38DA696}" type="parTrans" cxnId="{4DC8FD02-99C9-460B-B449-F40B123B904B}">
      <dgm:prSet/>
      <dgm:spPr/>
      <dgm:t>
        <a:bodyPr/>
        <a:lstStyle/>
        <a:p>
          <a:endParaRPr lang="es-CR" b="1">
            <a:latin typeface="+mj-lt"/>
          </a:endParaRPr>
        </a:p>
      </dgm:t>
    </dgm:pt>
    <dgm:pt modelId="{DF77F66E-A86F-4CF8-BDD7-4A8A14D37F94}" type="sibTrans" cxnId="{4DC8FD02-99C9-460B-B449-F40B123B904B}">
      <dgm:prSet/>
      <dgm:spPr/>
      <dgm:t>
        <a:bodyPr/>
        <a:lstStyle/>
        <a:p>
          <a:endParaRPr lang="es-CR" b="1">
            <a:latin typeface="+mj-lt"/>
          </a:endParaRPr>
        </a:p>
      </dgm:t>
    </dgm:pt>
    <dgm:pt modelId="{0299A761-7F57-4B32-AD28-9CDACAE71B71}">
      <dgm:prSet phldrT="[Texto]"/>
      <dgm:spPr/>
      <dgm:t>
        <a:bodyPr/>
        <a:lstStyle/>
        <a:p>
          <a:r>
            <a:rPr lang="es-CR" b="1" dirty="0" smtClean="0">
              <a:latin typeface="+mj-lt"/>
            </a:rPr>
            <a:t>Planes de Uso Racional y Eficiencia Energética</a:t>
          </a:r>
          <a:endParaRPr lang="es-CR" b="1" dirty="0">
            <a:latin typeface="+mj-lt"/>
          </a:endParaRPr>
        </a:p>
      </dgm:t>
    </dgm:pt>
    <dgm:pt modelId="{47937AF8-616A-4B50-A847-99D72EC98443}" type="parTrans" cxnId="{86D88E15-8FE4-4D36-9BB4-3A52A3090DB2}">
      <dgm:prSet/>
      <dgm:spPr/>
      <dgm:t>
        <a:bodyPr/>
        <a:lstStyle/>
        <a:p>
          <a:endParaRPr lang="es-CR" b="1">
            <a:latin typeface="+mj-lt"/>
          </a:endParaRPr>
        </a:p>
      </dgm:t>
    </dgm:pt>
    <dgm:pt modelId="{2D7539FE-AB29-4340-999E-62BB7C1EB9A1}" type="sibTrans" cxnId="{86D88E15-8FE4-4D36-9BB4-3A52A3090DB2}">
      <dgm:prSet/>
      <dgm:spPr/>
      <dgm:t>
        <a:bodyPr/>
        <a:lstStyle/>
        <a:p>
          <a:endParaRPr lang="es-CR" b="1">
            <a:latin typeface="+mj-lt"/>
          </a:endParaRPr>
        </a:p>
      </dgm:t>
    </dgm:pt>
    <dgm:pt modelId="{6A1BE5FF-F6F4-4F2B-9F57-ED774C5191B1}">
      <dgm:prSet phldrT="[Texto]"/>
      <dgm:spPr/>
      <dgm:t>
        <a:bodyPr/>
        <a:lstStyle/>
        <a:p>
          <a:r>
            <a:rPr lang="es-CR" b="1" dirty="0" smtClean="0">
              <a:latin typeface="+mj-lt"/>
            </a:rPr>
            <a:t>Planes de Gestión Ambiental</a:t>
          </a:r>
          <a:endParaRPr lang="es-CR" b="1" dirty="0">
            <a:latin typeface="+mj-lt"/>
          </a:endParaRPr>
        </a:p>
      </dgm:t>
    </dgm:pt>
    <dgm:pt modelId="{8BE44A1E-F88E-4A03-9D40-678D4017A2D3}" type="parTrans" cxnId="{630035EA-EAFC-4F2C-B1EC-763AD08A7B00}">
      <dgm:prSet/>
      <dgm:spPr/>
      <dgm:t>
        <a:bodyPr/>
        <a:lstStyle/>
        <a:p>
          <a:endParaRPr lang="es-CR" b="1">
            <a:latin typeface="+mj-lt"/>
          </a:endParaRPr>
        </a:p>
      </dgm:t>
    </dgm:pt>
    <dgm:pt modelId="{BC72FDD4-23C7-4E28-BF8C-11F8D7E3189D}" type="sibTrans" cxnId="{630035EA-EAFC-4F2C-B1EC-763AD08A7B00}">
      <dgm:prSet/>
      <dgm:spPr/>
      <dgm:t>
        <a:bodyPr/>
        <a:lstStyle/>
        <a:p>
          <a:endParaRPr lang="es-CR" b="1">
            <a:latin typeface="+mj-lt"/>
          </a:endParaRPr>
        </a:p>
      </dgm:t>
    </dgm:pt>
    <dgm:pt modelId="{C5BC262F-0DA4-475B-ABB2-F8881674E9D0}" type="pres">
      <dgm:prSet presAssocID="{9B55FA27-76D0-45E6-91F8-283718B3E784}" presName="cycle" presStyleCnt="0">
        <dgm:presLayoutVars>
          <dgm:chMax val="1"/>
          <dgm:dir/>
          <dgm:animLvl val="ctr"/>
          <dgm:resizeHandles val="exact"/>
        </dgm:presLayoutVars>
      </dgm:prSet>
      <dgm:spPr/>
      <dgm:t>
        <a:bodyPr/>
        <a:lstStyle/>
        <a:p>
          <a:endParaRPr lang="es-CR"/>
        </a:p>
      </dgm:t>
    </dgm:pt>
    <dgm:pt modelId="{6A783877-2E27-4731-9BFE-9F489D80AB01}" type="pres">
      <dgm:prSet presAssocID="{053107D1-CF70-4D2D-A62D-E330AF6DCD4B}" presName="centerShape" presStyleLbl="node0" presStyleIdx="0" presStyleCnt="1"/>
      <dgm:spPr/>
      <dgm:t>
        <a:bodyPr/>
        <a:lstStyle/>
        <a:p>
          <a:endParaRPr lang="es-CR"/>
        </a:p>
      </dgm:t>
    </dgm:pt>
    <dgm:pt modelId="{ACF1BFE8-5111-4E7F-9A2B-B28B75415E04}" type="pres">
      <dgm:prSet presAssocID="{B6DFDC93-8A94-41AA-96EA-8467A38DA696}" presName="parTrans" presStyleLbl="bgSibTrans2D1" presStyleIdx="0" presStyleCnt="3"/>
      <dgm:spPr/>
      <dgm:t>
        <a:bodyPr/>
        <a:lstStyle/>
        <a:p>
          <a:endParaRPr lang="es-CR"/>
        </a:p>
      </dgm:t>
    </dgm:pt>
    <dgm:pt modelId="{160368DD-ED88-42C8-8FF2-09D0A6EB5A22}" type="pres">
      <dgm:prSet presAssocID="{A5875252-4285-40A8-94B4-88AC9D42A524}" presName="node" presStyleLbl="node1" presStyleIdx="0" presStyleCnt="3">
        <dgm:presLayoutVars>
          <dgm:bulletEnabled val="1"/>
        </dgm:presLayoutVars>
      </dgm:prSet>
      <dgm:spPr/>
      <dgm:t>
        <a:bodyPr/>
        <a:lstStyle/>
        <a:p>
          <a:endParaRPr lang="es-CR"/>
        </a:p>
      </dgm:t>
    </dgm:pt>
    <dgm:pt modelId="{4ECA98A9-0991-4D97-9262-C686C8AECB20}" type="pres">
      <dgm:prSet presAssocID="{47937AF8-616A-4B50-A847-99D72EC98443}" presName="parTrans" presStyleLbl="bgSibTrans2D1" presStyleIdx="1" presStyleCnt="3"/>
      <dgm:spPr/>
      <dgm:t>
        <a:bodyPr/>
        <a:lstStyle/>
        <a:p>
          <a:endParaRPr lang="es-CR"/>
        </a:p>
      </dgm:t>
    </dgm:pt>
    <dgm:pt modelId="{076210AE-A006-4ABA-A2A0-5CEB22C2608E}" type="pres">
      <dgm:prSet presAssocID="{0299A761-7F57-4B32-AD28-9CDACAE71B71}" presName="node" presStyleLbl="node1" presStyleIdx="1" presStyleCnt="3">
        <dgm:presLayoutVars>
          <dgm:bulletEnabled val="1"/>
        </dgm:presLayoutVars>
      </dgm:prSet>
      <dgm:spPr/>
      <dgm:t>
        <a:bodyPr/>
        <a:lstStyle/>
        <a:p>
          <a:endParaRPr lang="es-CR"/>
        </a:p>
      </dgm:t>
    </dgm:pt>
    <dgm:pt modelId="{51A9850C-BF1F-4132-BD18-C6A4664F9DDF}" type="pres">
      <dgm:prSet presAssocID="{8BE44A1E-F88E-4A03-9D40-678D4017A2D3}" presName="parTrans" presStyleLbl="bgSibTrans2D1" presStyleIdx="2" presStyleCnt="3"/>
      <dgm:spPr/>
      <dgm:t>
        <a:bodyPr/>
        <a:lstStyle/>
        <a:p>
          <a:endParaRPr lang="es-CR"/>
        </a:p>
      </dgm:t>
    </dgm:pt>
    <dgm:pt modelId="{056DD1FA-612D-4FB6-A628-FC53E444E8A6}" type="pres">
      <dgm:prSet presAssocID="{6A1BE5FF-F6F4-4F2B-9F57-ED774C5191B1}" presName="node" presStyleLbl="node1" presStyleIdx="2" presStyleCnt="3">
        <dgm:presLayoutVars>
          <dgm:bulletEnabled val="1"/>
        </dgm:presLayoutVars>
      </dgm:prSet>
      <dgm:spPr/>
      <dgm:t>
        <a:bodyPr/>
        <a:lstStyle/>
        <a:p>
          <a:endParaRPr lang="es-CR"/>
        </a:p>
      </dgm:t>
    </dgm:pt>
  </dgm:ptLst>
  <dgm:cxnLst>
    <dgm:cxn modelId="{8B1E11B7-63B2-4C77-843C-A883109E575B}" type="presOf" srcId="{053107D1-CF70-4D2D-A62D-E330AF6DCD4B}" destId="{6A783877-2E27-4731-9BFE-9F489D80AB01}" srcOrd="0" destOrd="0" presId="urn:microsoft.com/office/officeart/2005/8/layout/radial4"/>
    <dgm:cxn modelId="{C6FEB9A6-497B-4CCF-88C3-F6C49208FFB2}" type="presOf" srcId="{47937AF8-616A-4B50-A847-99D72EC98443}" destId="{4ECA98A9-0991-4D97-9262-C686C8AECB20}" srcOrd="0" destOrd="0" presId="urn:microsoft.com/office/officeart/2005/8/layout/radial4"/>
    <dgm:cxn modelId="{01608E71-93C6-4CF0-99A5-D6A70DF54188}" type="presOf" srcId="{A5875252-4285-40A8-94B4-88AC9D42A524}" destId="{160368DD-ED88-42C8-8FF2-09D0A6EB5A22}" srcOrd="0" destOrd="0" presId="urn:microsoft.com/office/officeart/2005/8/layout/radial4"/>
    <dgm:cxn modelId="{86D88E15-8FE4-4D36-9BB4-3A52A3090DB2}" srcId="{053107D1-CF70-4D2D-A62D-E330AF6DCD4B}" destId="{0299A761-7F57-4B32-AD28-9CDACAE71B71}" srcOrd="1" destOrd="0" parTransId="{47937AF8-616A-4B50-A847-99D72EC98443}" sibTransId="{2D7539FE-AB29-4340-999E-62BB7C1EB9A1}"/>
    <dgm:cxn modelId="{7C232F14-7328-421E-B5D7-A80AD6BB6870}" type="presOf" srcId="{B6DFDC93-8A94-41AA-96EA-8467A38DA696}" destId="{ACF1BFE8-5111-4E7F-9A2B-B28B75415E04}" srcOrd="0" destOrd="0" presId="urn:microsoft.com/office/officeart/2005/8/layout/radial4"/>
    <dgm:cxn modelId="{630035EA-EAFC-4F2C-B1EC-763AD08A7B00}" srcId="{053107D1-CF70-4D2D-A62D-E330AF6DCD4B}" destId="{6A1BE5FF-F6F4-4F2B-9F57-ED774C5191B1}" srcOrd="2" destOrd="0" parTransId="{8BE44A1E-F88E-4A03-9D40-678D4017A2D3}" sibTransId="{BC72FDD4-23C7-4E28-BF8C-11F8D7E3189D}"/>
    <dgm:cxn modelId="{FD77ABAF-BF9E-4225-9A56-B89A5318F407}" type="presOf" srcId="{6A1BE5FF-F6F4-4F2B-9F57-ED774C5191B1}" destId="{056DD1FA-612D-4FB6-A628-FC53E444E8A6}" srcOrd="0" destOrd="0" presId="urn:microsoft.com/office/officeart/2005/8/layout/radial4"/>
    <dgm:cxn modelId="{4DC8FD02-99C9-460B-B449-F40B123B904B}" srcId="{053107D1-CF70-4D2D-A62D-E330AF6DCD4B}" destId="{A5875252-4285-40A8-94B4-88AC9D42A524}" srcOrd="0" destOrd="0" parTransId="{B6DFDC93-8A94-41AA-96EA-8467A38DA696}" sibTransId="{DF77F66E-A86F-4CF8-BDD7-4A8A14D37F94}"/>
    <dgm:cxn modelId="{DFDDD9A5-D3B3-4297-9D5C-CC006BB6EE13}" type="presOf" srcId="{0299A761-7F57-4B32-AD28-9CDACAE71B71}" destId="{076210AE-A006-4ABA-A2A0-5CEB22C2608E}" srcOrd="0" destOrd="0" presId="urn:microsoft.com/office/officeart/2005/8/layout/radial4"/>
    <dgm:cxn modelId="{9166173C-6516-4674-8255-AA98144184C8}" srcId="{9B55FA27-76D0-45E6-91F8-283718B3E784}" destId="{053107D1-CF70-4D2D-A62D-E330AF6DCD4B}" srcOrd="0" destOrd="0" parTransId="{48297429-90C8-451F-80D5-79E27CCBA25F}" sibTransId="{6EE4AD52-9AAF-43BA-A982-8E19404A75A2}"/>
    <dgm:cxn modelId="{EB7956F0-984F-490E-8BE3-E8E739D23E92}" type="presOf" srcId="{9B55FA27-76D0-45E6-91F8-283718B3E784}" destId="{C5BC262F-0DA4-475B-ABB2-F8881674E9D0}" srcOrd="0" destOrd="0" presId="urn:microsoft.com/office/officeart/2005/8/layout/radial4"/>
    <dgm:cxn modelId="{60D8B7F9-5B74-491B-B837-A5CA996D3B67}" type="presOf" srcId="{8BE44A1E-F88E-4A03-9D40-678D4017A2D3}" destId="{51A9850C-BF1F-4132-BD18-C6A4664F9DDF}" srcOrd="0" destOrd="0" presId="urn:microsoft.com/office/officeart/2005/8/layout/radial4"/>
    <dgm:cxn modelId="{61AF0C16-CD38-4641-B7F0-0F69BC75324E}" type="presParOf" srcId="{C5BC262F-0DA4-475B-ABB2-F8881674E9D0}" destId="{6A783877-2E27-4731-9BFE-9F489D80AB01}" srcOrd="0" destOrd="0" presId="urn:microsoft.com/office/officeart/2005/8/layout/radial4"/>
    <dgm:cxn modelId="{35DC11ED-37CC-4061-A47B-98C75E33E76A}" type="presParOf" srcId="{C5BC262F-0DA4-475B-ABB2-F8881674E9D0}" destId="{ACF1BFE8-5111-4E7F-9A2B-B28B75415E04}" srcOrd="1" destOrd="0" presId="urn:microsoft.com/office/officeart/2005/8/layout/radial4"/>
    <dgm:cxn modelId="{6463ED12-74A1-4D69-9AC2-D4389E376F6F}" type="presParOf" srcId="{C5BC262F-0DA4-475B-ABB2-F8881674E9D0}" destId="{160368DD-ED88-42C8-8FF2-09D0A6EB5A22}" srcOrd="2" destOrd="0" presId="urn:microsoft.com/office/officeart/2005/8/layout/radial4"/>
    <dgm:cxn modelId="{62AF946A-E078-411A-93BB-5A3280277B4C}" type="presParOf" srcId="{C5BC262F-0DA4-475B-ABB2-F8881674E9D0}" destId="{4ECA98A9-0991-4D97-9262-C686C8AECB20}" srcOrd="3" destOrd="0" presId="urn:microsoft.com/office/officeart/2005/8/layout/radial4"/>
    <dgm:cxn modelId="{8821AF5E-0F47-4A18-BE30-5C649E680326}" type="presParOf" srcId="{C5BC262F-0DA4-475B-ABB2-F8881674E9D0}" destId="{076210AE-A006-4ABA-A2A0-5CEB22C2608E}" srcOrd="4" destOrd="0" presId="urn:microsoft.com/office/officeart/2005/8/layout/radial4"/>
    <dgm:cxn modelId="{F3B624B3-6391-4C55-A725-558ABFB7AF8A}" type="presParOf" srcId="{C5BC262F-0DA4-475B-ABB2-F8881674E9D0}" destId="{51A9850C-BF1F-4132-BD18-C6A4664F9DDF}" srcOrd="5" destOrd="0" presId="urn:microsoft.com/office/officeart/2005/8/layout/radial4"/>
    <dgm:cxn modelId="{9D798925-9E56-4489-9CF8-7380AA83B7D5}" type="presParOf" srcId="{C5BC262F-0DA4-475B-ABB2-F8881674E9D0}" destId="{056DD1FA-612D-4FB6-A628-FC53E444E8A6}"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E69792-B861-421B-8CB0-DD45445AECD9}" type="datetimeFigureOut">
              <a:rPr lang="en-CA" smtClean="0"/>
              <a:pPr/>
              <a:t>12/06/2013</a:t>
            </a:fld>
            <a:endParaRPr lang="en-CA"/>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CA"/>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0C076C-9F5B-473C-A090-70E340087AF1}" type="slidenum">
              <a:rPr lang="en-CA" smtClean="0"/>
              <a:pPr/>
              <a:t>‹Nº›</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a:ln/>
        </p:spPr>
      </p:sp>
      <p:sp>
        <p:nvSpPr>
          <p:cNvPr id="26627" name="2 Marcador de notas"/>
          <p:cNvSpPr>
            <a:spLocks noGrp="1"/>
          </p:cNvSpPr>
          <p:nvPr>
            <p:ph type="body" idx="1"/>
          </p:nvPr>
        </p:nvSpPr>
        <p:spPr>
          <a:noFill/>
          <a:ln/>
        </p:spPr>
        <p:txBody>
          <a:bodyPr/>
          <a:lstStyle/>
          <a:p>
            <a:pPr eaLnBrk="1" hangingPunct="1"/>
            <a:endParaRPr lang="es-ES" smtClean="0"/>
          </a:p>
        </p:txBody>
      </p:sp>
      <p:sp>
        <p:nvSpPr>
          <p:cNvPr id="33796" name="3 Marcador de número de diapositiva"/>
          <p:cNvSpPr>
            <a:spLocks noGrp="1"/>
          </p:cNvSpPr>
          <p:nvPr>
            <p:ph type="sldNum" sz="quarter" idx="5"/>
          </p:nvPr>
        </p:nvSpPr>
        <p:spPr/>
        <p:txBody>
          <a:bodyPr/>
          <a:lstStyle/>
          <a:p>
            <a:pPr>
              <a:defRPr/>
            </a:pPr>
            <a:fld id="{122362F9-3243-47C5-A860-C16BA48709E2}" type="slidenum">
              <a:rPr lang="en-US" smtClean="0"/>
              <a:pPr>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45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C85DD9-0803-416B-BFFA-4FB2A59FA188}" type="slidenum">
              <a:rPr lang="en-US" smtClean="0">
                <a:latin typeface="Arial" charset="0"/>
              </a:rPr>
              <a:pPr/>
              <a:t>12</a:t>
            </a:fld>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66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F7E89A-C3C9-4A5E-98AA-19AD55A3F690}" type="slidenum">
              <a:rPr lang="en-US" smtClean="0">
                <a:latin typeface="Arial" charset="0"/>
              </a:rPr>
              <a:pPr/>
              <a:t>13</a:t>
            </a:fld>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37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379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54E0FC-E2E1-4C7E-8AB9-E2D2C181FDD3}" type="slidenum">
              <a:rPr lang="en-US" smtClean="0">
                <a:latin typeface="Arial" charset="0"/>
              </a:rPr>
              <a:pPr/>
              <a:t>14</a:t>
            </a:fld>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a:ln/>
        </p:spPr>
      </p:sp>
      <p:sp>
        <p:nvSpPr>
          <p:cNvPr id="29699" name="2 Marcador de notas"/>
          <p:cNvSpPr>
            <a:spLocks noGrp="1"/>
          </p:cNvSpPr>
          <p:nvPr>
            <p:ph type="body" idx="1"/>
          </p:nvPr>
        </p:nvSpPr>
        <p:spPr>
          <a:noFill/>
          <a:ln/>
        </p:spPr>
        <p:txBody>
          <a:bodyPr/>
          <a:lstStyle/>
          <a:p>
            <a:pPr eaLnBrk="1" hangingPunct="1"/>
            <a:endParaRPr lang="es-ES" smtClean="0"/>
          </a:p>
        </p:txBody>
      </p:sp>
      <p:sp>
        <p:nvSpPr>
          <p:cNvPr id="43012" name="3 Marcador de número de diapositiva"/>
          <p:cNvSpPr>
            <a:spLocks noGrp="1"/>
          </p:cNvSpPr>
          <p:nvPr>
            <p:ph type="sldNum" sz="quarter" idx="5"/>
          </p:nvPr>
        </p:nvSpPr>
        <p:spPr/>
        <p:txBody>
          <a:bodyPr/>
          <a:lstStyle/>
          <a:p>
            <a:pPr>
              <a:defRPr/>
            </a:pPr>
            <a:fld id="{0420BA35-602F-4460-951B-1503B5449DA0}" type="slidenum">
              <a:rPr lang="en-US" smtClean="0"/>
              <a:pPr>
                <a:defRPr/>
              </a:pPr>
              <a:t>17</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p:cNvSpPr>
            <a:spLocks noGrp="1" noRot="1" noChangeAspect="1" noTextEdit="1"/>
          </p:cNvSpPr>
          <p:nvPr>
            <p:ph type="sldImg"/>
          </p:nvPr>
        </p:nvSpPr>
        <p:spPr>
          <a:ln/>
        </p:spPr>
      </p:sp>
      <p:sp>
        <p:nvSpPr>
          <p:cNvPr id="30723" name="2 Marcador de notas"/>
          <p:cNvSpPr>
            <a:spLocks noGrp="1"/>
          </p:cNvSpPr>
          <p:nvPr>
            <p:ph type="body" idx="1"/>
          </p:nvPr>
        </p:nvSpPr>
        <p:spPr>
          <a:noFill/>
          <a:ln/>
        </p:spPr>
        <p:txBody>
          <a:bodyPr/>
          <a:lstStyle/>
          <a:p>
            <a:pPr eaLnBrk="1" hangingPunct="1"/>
            <a:endParaRPr lang="es-ES" smtClean="0"/>
          </a:p>
        </p:txBody>
      </p:sp>
      <p:sp>
        <p:nvSpPr>
          <p:cNvPr id="45060" name="3 Marcador de número de diapositiva"/>
          <p:cNvSpPr>
            <a:spLocks noGrp="1"/>
          </p:cNvSpPr>
          <p:nvPr>
            <p:ph type="sldNum" sz="quarter" idx="5"/>
          </p:nvPr>
        </p:nvSpPr>
        <p:spPr/>
        <p:txBody>
          <a:bodyPr/>
          <a:lstStyle/>
          <a:p>
            <a:pPr>
              <a:defRPr/>
            </a:pPr>
            <a:fld id="{B9F175E5-25F6-45B3-893E-A84903B28349}" type="slidenum">
              <a:rPr lang="en-US" smtClean="0"/>
              <a:pPr>
                <a:defRPr/>
              </a:pPr>
              <a:t>18</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a:ln/>
        </p:spPr>
      </p:sp>
      <p:sp>
        <p:nvSpPr>
          <p:cNvPr id="31747" name="2 Marcador de notas"/>
          <p:cNvSpPr>
            <a:spLocks noGrp="1"/>
          </p:cNvSpPr>
          <p:nvPr>
            <p:ph type="body" idx="1"/>
          </p:nvPr>
        </p:nvSpPr>
        <p:spPr>
          <a:noFill/>
          <a:ln/>
        </p:spPr>
        <p:txBody>
          <a:bodyPr/>
          <a:lstStyle/>
          <a:p>
            <a:pPr eaLnBrk="1" hangingPunct="1"/>
            <a:endParaRPr lang="es-ES" smtClean="0"/>
          </a:p>
        </p:txBody>
      </p:sp>
      <p:sp>
        <p:nvSpPr>
          <p:cNvPr id="46084" name="3 Marcador de número de diapositiva"/>
          <p:cNvSpPr>
            <a:spLocks noGrp="1"/>
          </p:cNvSpPr>
          <p:nvPr>
            <p:ph type="sldNum" sz="quarter" idx="5"/>
          </p:nvPr>
        </p:nvSpPr>
        <p:spPr/>
        <p:txBody>
          <a:bodyPr/>
          <a:lstStyle/>
          <a:p>
            <a:pPr>
              <a:defRPr/>
            </a:pPr>
            <a:fld id="{AD59921A-DCB9-45E5-8F7A-2D78F676007E}" type="slidenum">
              <a:rPr lang="en-US" smtClean="0"/>
              <a:pPr>
                <a:defRPr/>
              </a:pPr>
              <a:t>19</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a:ln/>
        </p:spPr>
      </p:sp>
      <p:sp>
        <p:nvSpPr>
          <p:cNvPr id="32771" name="2 Marcador de notas"/>
          <p:cNvSpPr>
            <a:spLocks noGrp="1"/>
          </p:cNvSpPr>
          <p:nvPr>
            <p:ph type="body" idx="1"/>
          </p:nvPr>
        </p:nvSpPr>
        <p:spPr>
          <a:noFill/>
          <a:ln/>
        </p:spPr>
        <p:txBody>
          <a:bodyPr/>
          <a:lstStyle/>
          <a:p>
            <a:pPr eaLnBrk="1" hangingPunct="1"/>
            <a:endParaRPr lang="es-ES" smtClean="0"/>
          </a:p>
        </p:txBody>
      </p:sp>
      <p:sp>
        <p:nvSpPr>
          <p:cNvPr id="47108" name="3 Marcador de número de diapositiva"/>
          <p:cNvSpPr>
            <a:spLocks noGrp="1"/>
          </p:cNvSpPr>
          <p:nvPr>
            <p:ph type="sldNum" sz="quarter" idx="5"/>
          </p:nvPr>
        </p:nvSpPr>
        <p:spPr/>
        <p:txBody>
          <a:bodyPr/>
          <a:lstStyle/>
          <a:p>
            <a:pPr>
              <a:defRPr/>
            </a:pPr>
            <a:fld id="{ADA8E07C-E424-4B13-AF7D-50861F4DB600}" type="slidenum">
              <a:rPr lang="en-US" smtClean="0"/>
              <a:pPr>
                <a:defRPr/>
              </a:pPr>
              <a:t>20</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a:ln/>
        </p:spPr>
      </p:sp>
      <p:sp>
        <p:nvSpPr>
          <p:cNvPr id="34819" name="2 Marcador de notas"/>
          <p:cNvSpPr>
            <a:spLocks noGrp="1"/>
          </p:cNvSpPr>
          <p:nvPr>
            <p:ph type="body" idx="1"/>
          </p:nvPr>
        </p:nvSpPr>
        <p:spPr>
          <a:noFill/>
          <a:ln/>
        </p:spPr>
        <p:txBody>
          <a:bodyPr/>
          <a:lstStyle/>
          <a:p>
            <a:pPr eaLnBrk="1" hangingPunct="1"/>
            <a:endParaRPr lang="es-ES" smtClean="0"/>
          </a:p>
        </p:txBody>
      </p:sp>
      <p:sp>
        <p:nvSpPr>
          <p:cNvPr id="49156" name="3 Marcador de número de diapositiva"/>
          <p:cNvSpPr>
            <a:spLocks noGrp="1"/>
          </p:cNvSpPr>
          <p:nvPr>
            <p:ph type="sldNum" sz="quarter" idx="5"/>
          </p:nvPr>
        </p:nvSpPr>
        <p:spPr/>
        <p:txBody>
          <a:bodyPr/>
          <a:lstStyle/>
          <a:p>
            <a:pPr>
              <a:defRPr/>
            </a:pPr>
            <a:fld id="{1C85E5E2-D45A-4B38-915D-AC7F80A35D8A}" type="slidenum">
              <a:rPr lang="en-US" smtClean="0"/>
              <a:pPr>
                <a:defRPr/>
              </a:pPr>
              <a:t>22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949964-A712-EE4B-AC1A-D7FCBC1746E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336488" lvl="1" indent="-336488" defTabSz="897301">
              <a:lnSpc>
                <a:spcPct val="85000"/>
              </a:lnSpc>
              <a:spcBef>
                <a:spcPts val="785"/>
              </a:spcBef>
              <a:spcAft>
                <a:spcPts val="1178"/>
              </a:spcAft>
              <a:defRPr/>
            </a:pPr>
            <a:r>
              <a:rPr lang="fr-FR" sz="1100" b="1" dirty="0" smtClean="0"/>
              <a:t>This </a:t>
            </a:r>
            <a:r>
              <a:rPr lang="fr-FR" sz="1100" b="1" dirty="0" err="1" smtClean="0"/>
              <a:t>is</a:t>
            </a:r>
            <a:r>
              <a:rPr lang="fr-FR" sz="1100" b="1" dirty="0" smtClean="0"/>
              <a:t> a </a:t>
            </a:r>
            <a:r>
              <a:rPr lang="fr-FR" sz="1100" b="1" dirty="0" err="1" smtClean="0"/>
              <a:t>known</a:t>
            </a:r>
            <a:r>
              <a:rPr lang="fr-FR" sz="1100" b="1" dirty="0" smtClean="0"/>
              <a:t> challenge and </a:t>
            </a:r>
            <a:r>
              <a:rPr lang="fr-FR" sz="1100" b="1" dirty="0" err="1" smtClean="0"/>
              <a:t>today</a:t>
            </a:r>
            <a:r>
              <a:rPr lang="fr-FR" sz="1100" b="1" dirty="0" smtClean="0"/>
              <a:t> </a:t>
            </a:r>
            <a:r>
              <a:rPr lang="fr-FR" sz="1100" b="1" dirty="0" err="1" smtClean="0"/>
              <a:t>we</a:t>
            </a:r>
            <a:r>
              <a:rPr lang="fr-FR" sz="1100" b="1" dirty="0" smtClean="0"/>
              <a:t> </a:t>
            </a:r>
            <a:r>
              <a:rPr lang="fr-FR" sz="1100" b="1" dirty="0" err="1" smtClean="0"/>
              <a:t>increasingly</a:t>
            </a:r>
            <a:r>
              <a:rPr lang="fr-FR" sz="1100" b="1" dirty="0" smtClean="0"/>
              <a:t> </a:t>
            </a:r>
            <a:r>
              <a:rPr lang="fr-FR" sz="1100" b="1" dirty="0" err="1" smtClean="0"/>
              <a:t>see</a:t>
            </a:r>
            <a:r>
              <a:rPr lang="fr-FR" sz="1100" b="1" dirty="0" smtClean="0"/>
              <a:t> </a:t>
            </a:r>
            <a:r>
              <a:rPr lang="fr-FR" sz="1100" b="1" dirty="0" err="1" smtClean="0"/>
              <a:t>these</a:t>
            </a:r>
            <a:r>
              <a:rPr lang="fr-FR" sz="1100" b="1" dirty="0" smtClean="0"/>
              <a:t> </a:t>
            </a:r>
            <a:r>
              <a:rPr lang="fr-FR" sz="1100" b="1" dirty="0" err="1" smtClean="0"/>
              <a:t>kinds</a:t>
            </a:r>
            <a:r>
              <a:rPr lang="fr-FR" sz="1100" b="1" dirty="0" smtClean="0"/>
              <a:t> of headlines and </a:t>
            </a:r>
            <a:r>
              <a:rPr lang="fr-FR" sz="1100" b="1" dirty="0" err="1" smtClean="0"/>
              <a:t>facts</a:t>
            </a:r>
            <a:r>
              <a:rPr lang="fr-FR" sz="1100" b="1" dirty="0" smtClean="0"/>
              <a:t> </a:t>
            </a:r>
            <a:r>
              <a:rPr lang="fr-FR" sz="1100" b="1" dirty="0" err="1" smtClean="0"/>
              <a:t>thrown</a:t>
            </a:r>
            <a:r>
              <a:rPr lang="fr-FR" sz="1100" b="1" dirty="0" smtClean="0"/>
              <a:t> </a:t>
            </a:r>
            <a:r>
              <a:rPr lang="fr-FR" sz="1100" b="1" dirty="0" err="1" smtClean="0"/>
              <a:t>at</a:t>
            </a:r>
            <a:r>
              <a:rPr lang="fr-FR" sz="1100" b="1" dirty="0" smtClean="0"/>
              <a:t> us.  And </a:t>
            </a:r>
            <a:r>
              <a:rPr lang="fr-FR" sz="1100" b="1" dirty="0" err="1" smtClean="0"/>
              <a:t>it</a:t>
            </a:r>
            <a:r>
              <a:rPr lang="fr-FR" sz="1100" b="1" dirty="0" smtClean="0"/>
              <a:t> </a:t>
            </a:r>
            <a:r>
              <a:rPr lang="fr-FR" sz="1100" b="1" dirty="0" err="1" smtClean="0"/>
              <a:t>can</a:t>
            </a:r>
            <a:r>
              <a:rPr lang="fr-FR" sz="1100" b="1" dirty="0" smtClean="0"/>
              <a:t> </a:t>
            </a:r>
            <a:r>
              <a:rPr lang="fr-FR" sz="1100" b="1" dirty="0" err="1" smtClean="0"/>
              <a:t>be</a:t>
            </a:r>
            <a:r>
              <a:rPr lang="fr-FR" sz="1100" b="1" dirty="0" smtClean="0"/>
              <a:t> </a:t>
            </a:r>
            <a:r>
              <a:rPr lang="fr-FR" sz="1100" b="1" dirty="0" err="1" smtClean="0"/>
              <a:t>very</a:t>
            </a:r>
            <a:r>
              <a:rPr lang="fr-FR" sz="1100" b="1" dirty="0" smtClean="0"/>
              <a:t> </a:t>
            </a:r>
            <a:r>
              <a:rPr lang="fr-FR" sz="1100" b="1" dirty="0" err="1" smtClean="0"/>
              <a:t>frightening</a:t>
            </a:r>
            <a:r>
              <a:rPr lang="fr-FR" sz="1100" b="1" dirty="0" smtClean="0"/>
              <a:t> to </a:t>
            </a:r>
            <a:r>
              <a:rPr lang="fr-FR" sz="1100" b="1" dirty="0" err="1" smtClean="0"/>
              <a:t>think</a:t>
            </a:r>
            <a:r>
              <a:rPr lang="fr-FR" sz="1100" b="1" dirty="0" smtClean="0"/>
              <a:t> how </a:t>
            </a:r>
            <a:r>
              <a:rPr lang="fr-FR" sz="1100" b="1" dirty="0" err="1" smtClean="0"/>
              <a:t>we</a:t>
            </a:r>
            <a:r>
              <a:rPr lang="fr-FR" sz="1100" b="1" dirty="0" smtClean="0"/>
              <a:t> </a:t>
            </a:r>
            <a:r>
              <a:rPr lang="fr-FR" sz="1100" b="1" dirty="0" err="1" smtClean="0"/>
              <a:t>explain</a:t>
            </a:r>
            <a:r>
              <a:rPr lang="fr-FR" sz="1100" b="1" dirty="0" smtClean="0"/>
              <a:t> </a:t>
            </a:r>
            <a:r>
              <a:rPr lang="fr-FR" sz="1100" b="1" dirty="0" err="1" smtClean="0"/>
              <a:t>this</a:t>
            </a:r>
            <a:r>
              <a:rPr lang="fr-FR" sz="1100" b="1" dirty="0" smtClean="0"/>
              <a:t> to </a:t>
            </a:r>
            <a:r>
              <a:rPr lang="fr-FR" sz="1100" b="1" dirty="0" err="1" smtClean="0"/>
              <a:t>our</a:t>
            </a:r>
            <a:r>
              <a:rPr lang="fr-FR" sz="1100" b="1" dirty="0" smtClean="0"/>
              <a:t> </a:t>
            </a:r>
            <a:r>
              <a:rPr lang="fr-FR" sz="1100" b="1" dirty="0" err="1" smtClean="0"/>
              <a:t>children</a:t>
            </a:r>
            <a:r>
              <a:rPr lang="fr-FR" sz="1100" b="1" dirty="0" smtClean="0"/>
              <a:t>, </a:t>
            </a:r>
            <a:r>
              <a:rPr lang="fr-FR" sz="1100" b="1" dirty="0" err="1" smtClean="0"/>
              <a:t>particularly</a:t>
            </a:r>
            <a:r>
              <a:rPr lang="fr-FR" sz="1100" b="1" dirty="0" smtClean="0"/>
              <a:t> </a:t>
            </a:r>
            <a:r>
              <a:rPr lang="fr-FR" sz="1100" b="1" dirty="0" err="1" smtClean="0"/>
              <a:t>those</a:t>
            </a:r>
            <a:r>
              <a:rPr lang="fr-FR" sz="1100" b="1" dirty="0" smtClean="0"/>
              <a:t> of us </a:t>
            </a:r>
            <a:r>
              <a:rPr lang="fr-FR" sz="1100" b="1" dirty="0" err="1" smtClean="0"/>
              <a:t>here</a:t>
            </a:r>
            <a:r>
              <a:rPr lang="fr-FR" sz="1100" b="1" dirty="0" smtClean="0"/>
              <a:t> </a:t>
            </a:r>
            <a:r>
              <a:rPr lang="fr-FR" sz="1100" b="1" dirty="0" err="1" smtClean="0"/>
              <a:t>today</a:t>
            </a:r>
            <a:r>
              <a:rPr lang="fr-FR" sz="1100" b="1" dirty="0" smtClean="0"/>
              <a:t> </a:t>
            </a:r>
            <a:r>
              <a:rPr lang="fr-FR" sz="1100" b="1" dirty="0" err="1" smtClean="0"/>
              <a:t>who</a:t>
            </a:r>
            <a:r>
              <a:rPr lang="fr-FR" sz="1100" b="1" dirty="0" smtClean="0"/>
              <a:t> </a:t>
            </a:r>
            <a:r>
              <a:rPr lang="fr-FR" sz="1100" b="1" dirty="0" err="1" smtClean="0"/>
              <a:t>can</a:t>
            </a:r>
            <a:r>
              <a:rPr lang="fr-FR" sz="1100" b="1" dirty="0" smtClean="0"/>
              <a:t> do </a:t>
            </a:r>
            <a:r>
              <a:rPr lang="fr-FR" sz="1100" b="1" dirty="0" err="1" smtClean="0"/>
              <a:t>something</a:t>
            </a:r>
            <a:r>
              <a:rPr lang="fr-FR" sz="1100" b="1" dirty="0" smtClean="0"/>
              <a:t> </a:t>
            </a:r>
            <a:r>
              <a:rPr lang="fr-FR" sz="1100" b="1" dirty="0" err="1" smtClean="0"/>
              <a:t>contructive</a:t>
            </a:r>
            <a:r>
              <a:rPr lang="fr-FR" sz="1100" b="1" dirty="0" smtClean="0"/>
              <a:t> about the </a:t>
            </a:r>
            <a:r>
              <a:rPr lang="fr-FR" sz="1100" b="1" dirty="0" err="1" smtClean="0"/>
              <a:t>problems</a:t>
            </a:r>
            <a:r>
              <a:rPr lang="fr-FR" sz="1100" b="1" dirty="0" smtClean="0"/>
              <a:t>.  </a:t>
            </a:r>
          </a:p>
          <a:p>
            <a:pPr marL="336488" lvl="1" indent="-336488" defTabSz="897301">
              <a:lnSpc>
                <a:spcPct val="85000"/>
              </a:lnSpc>
              <a:spcBef>
                <a:spcPts val="785"/>
              </a:spcBef>
              <a:spcAft>
                <a:spcPts val="1178"/>
              </a:spcAft>
              <a:defRPr/>
            </a:pPr>
            <a:endParaRPr lang="fr-FR" sz="1100" b="1" dirty="0" smtClean="0"/>
          </a:p>
          <a:p>
            <a:pPr marL="336488" lvl="1" indent="-336488" defTabSz="897301">
              <a:lnSpc>
                <a:spcPct val="85000"/>
              </a:lnSpc>
              <a:spcBef>
                <a:spcPts val="785"/>
              </a:spcBef>
              <a:spcAft>
                <a:spcPts val="1178"/>
              </a:spcAft>
              <a:defRPr/>
            </a:pPr>
            <a:r>
              <a:rPr lang="fr-FR" sz="1100" b="1" dirty="0" smtClean="0"/>
              <a:t>(If </a:t>
            </a:r>
            <a:r>
              <a:rPr lang="fr-FR" sz="1100" b="1" dirty="0" err="1" smtClean="0"/>
              <a:t>you</a:t>
            </a:r>
            <a:r>
              <a:rPr lang="fr-FR" sz="1100" b="1" dirty="0" smtClean="0"/>
              <a:t> </a:t>
            </a:r>
            <a:r>
              <a:rPr lang="fr-FR" sz="1100" b="1" dirty="0" err="1" smtClean="0"/>
              <a:t>wish</a:t>
            </a:r>
            <a:r>
              <a:rPr lang="fr-FR" sz="1100" b="1" dirty="0" smtClean="0"/>
              <a:t> to </a:t>
            </a:r>
            <a:r>
              <a:rPr lang="fr-FR" sz="1100" b="1" dirty="0" err="1" smtClean="0"/>
              <a:t>explain</a:t>
            </a:r>
            <a:r>
              <a:rPr lang="fr-FR" sz="1100" b="1" dirty="0" smtClean="0"/>
              <a:t> </a:t>
            </a:r>
            <a:r>
              <a:rPr lang="fr-FR" sz="1100" b="1" dirty="0" err="1" smtClean="0"/>
              <a:t>some</a:t>
            </a:r>
            <a:r>
              <a:rPr lang="fr-FR" sz="1100" b="1" dirty="0" smtClean="0"/>
              <a:t> of the images, the notes </a:t>
            </a:r>
            <a:r>
              <a:rPr lang="fr-FR" sz="1100" b="1" dirty="0" err="1" smtClean="0"/>
              <a:t>below</a:t>
            </a:r>
            <a:r>
              <a:rPr lang="fr-FR" sz="1100" b="1" dirty="0" smtClean="0"/>
              <a:t> </a:t>
            </a:r>
            <a:r>
              <a:rPr lang="fr-FR" sz="1100" b="1" dirty="0" err="1" smtClean="0"/>
              <a:t>may</a:t>
            </a:r>
            <a:r>
              <a:rPr lang="fr-FR" sz="1100" b="1" dirty="0" smtClean="0"/>
              <a:t> help)</a:t>
            </a:r>
          </a:p>
          <a:p>
            <a:pPr marL="336488" lvl="1" indent="-336488" defTabSz="897301">
              <a:lnSpc>
                <a:spcPct val="85000"/>
              </a:lnSpc>
              <a:spcBef>
                <a:spcPts val="785"/>
              </a:spcBef>
              <a:spcAft>
                <a:spcPts val="1178"/>
              </a:spcAft>
              <a:defRPr/>
            </a:pPr>
            <a:endParaRPr lang="fr-FR" sz="1100" b="1" dirty="0" smtClean="0"/>
          </a:p>
          <a:p>
            <a:pPr marL="336488" lvl="1" indent="-336488" defTabSz="897301">
              <a:lnSpc>
                <a:spcPct val="85000"/>
              </a:lnSpc>
              <a:spcBef>
                <a:spcPts val="785"/>
              </a:spcBef>
              <a:spcAft>
                <a:spcPts val="1178"/>
              </a:spcAft>
              <a:defRPr/>
            </a:pPr>
            <a:r>
              <a:rPr lang="fr-FR" sz="1100" b="1" dirty="0" smtClean="0"/>
              <a:t>In the world:</a:t>
            </a:r>
            <a:endParaRPr lang="en-US" sz="1100" b="1" dirty="0" smtClean="0"/>
          </a:p>
          <a:p>
            <a:pPr marL="336488" lvl="1" indent="-336488" defTabSz="897301">
              <a:lnSpc>
                <a:spcPct val="85000"/>
              </a:lnSpc>
              <a:spcBef>
                <a:spcPts val="785"/>
              </a:spcBef>
              <a:spcAft>
                <a:spcPts val="1178"/>
              </a:spcAft>
              <a:buFont typeface="Arial"/>
              <a:buChar char="•"/>
              <a:defRPr/>
            </a:pPr>
            <a:r>
              <a:rPr lang="en-US" sz="1100" b="1" dirty="0" smtClean="0"/>
              <a:t>Greenhouse gas emissions x2 over the next 50 years </a:t>
            </a:r>
            <a:r>
              <a:rPr lang="en-US" sz="1100" dirty="0" smtClean="0"/>
              <a:t>under BAU (business as usual) trends =&gt; </a:t>
            </a:r>
            <a:r>
              <a:rPr lang="en-US" sz="1100" b="1" dirty="0" smtClean="0"/>
              <a:t>3°C or more</a:t>
            </a:r>
            <a:r>
              <a:rPr lang="en-US" sz="1100" dirty="0" smtClean="0"/>
              <a:t> global temperature rise by the end of the century.</a:t>
            </a:r>
          </a:p>
          <a:p>
            <a:pPr marL="336488" lvl="1" indent="-336488">
              <a:lnSpc>
                <a:spcPct val="85000"/>
              </a:lnSpc>
              <a:spcBef>
                <a:spcPts val="785"/>
              </a:spcBef>
              <a:spcAft>
                <a:spcPts val="1178"/>
              </a:spcAft>
              <a:buFont typeface="Arial"/>
              <a:buChar char="•"/>
            </a:pPr>
            <a:r>
              <a:rPr lang="en-GB" sz="1100" dirty="0" smtClean="0"/>
              <a:t>In past 50 years </a:t>
            </a:r>
            <a:r>
              <a:rPr lang="en-GB" sz="1100" b="1" dirty="0" smtClean="0"/>
              <a:t>60% of all studied ecosystems damaged or being used unsustainably</a:t>
            </a:r>
            <a:r>
              <a:rPr lang="en-GB" sz="1100" dirty="0" smtClean="0"/>
              <a:t>, and 10-30% of mammals, birds and amphibians threatened with extinction.</a:t>
            </a:r>
          </a:p>
          <a:p>
            <a:pPr marL="336488" lvl="1" indent="-336488" defTabSz="897301">
              <a:lnSpc>
                <a:spcPct val="85000"/>
              </a:lnSpc>
              <a:spcBef>
                <a:spcPts val="785"/>
              </a:spcBef>
              <a:spcAft>
                <a:spcPts val="1178"/>
              </a:spcAft>
              <a:buFont typeface="Arial"/>
              <a:buChar char="•"/>
              <a:defRPr/>
            </a:pPr>
            <a:r>
              <a:rPr lang="en-US" sz="1100" dirty="0" smtClean="0"/>
              <a:t>Another </a:t>
            </a:r>
            <a:r>
              <a:rPr lang="en-US" sz="1100" b="1" dirty="0" smtClean="0"/>
              <a:t>1 to 3 billion middle class consumers</a:t>
            </a:r>
            <a:r>
              <a:rPr lang="en-US" sz="1100" dirty="0" smtClean="0"/>
              <a:t> will emerge by 2030. </a:t>
            </a:r>
          </a:p>
          <a:p>
            <a:pPr marL="336488" lvl="1" indent="-336488">
              <a:lnSpc>
                <a:spcPct val="85000"/>
              </a:lnSpc>
              <a:spcBef>
                <a:spcPts val="785"/>
              </a:spcBef>
              <a:spcAft>
                <a:spcPts val="1178"/>
              </a:spcAft>
              <a:buFont typeface="Arial"/>
              <a:buChar char="•"/>
            </a:pPr>
            <a:r>
              <a:rPr lang="fr-FR" sz="1100" b="1" dirty="0" err="1" smtClean="0"/>
              <a:t>According</a:t>
            </a:r>
            <a:r>
              <a:rPr lang="fr-FR" sz="1100" b="1" dirty="0" smtClean="0"/>
              <a:t> to the international </a:t>
            </a:r>
            <a:r>
              <a:rPr lang="fr-FR" sz="1100" b="1" dirty="0" err="1" smtClean="0"/>
              <a:t>resource</a:t>
            </a:r>
            <a:r>
              <a:rPr lang="fr-FR" sz="1100" b="1" dirty="0" smtClean="0"/>
              <a:t> panel, a BAU scenario </a:t>
            </a:r>
            <a:r>
              <a:rPr lang="fr-FR" sz="1100" b="1" dirty="0" err="1" smtClean="0"/>
              <a:t>would</a:t>
            </a:r>
            <a:r>
              <a:rPr lang="fr-FR" sz="1100" b="1" dirty="0" smtClean="0"/>
              <a:t> </a:t>
            </a:r>
            <a:r>
              <a:rPr lang="fr-FR" sz="1100" b="1" dirty="0" err="1" smtClean="0"/>
              <a:t>mean</a:t>
            </a:r>
            <a:r>
              <a:rPr lang="fr-FR" sz="1100" b="1" dirty="0" smtClean="0"/>
              <a:t> an </a:t>
            </a:r>
            <a:r>
              <a:rPr lang="fr-FR" sz="1100" b="1" dirty="0" err="1" smtClean="0"/>
              <a:t>attempt</a:t>
            </a:r>
            <a:r>
              <a:rPr lang="fr-FR" sz="1100" b="1" dirty="0" smtClean="0"/>
              <a:t> to </a:t>
            </a:r>
            <a:r>
              <a:rPr lang="fr-FR" sz="1100" b="1" dirty="0" err="1" smtClean="0"/>
              <a:t>incraese</a:t>
            </a:r>
            <a:r>
              <a:rPr lang="fr-FR" sz="1100" b="1" dirty="0" smtClean="0"/>
              <a:t> global extraction of </a:t>
            </a:r>
            <a:r>
              <a:rPr lang="fr-FR" sz="1100" b="1" dirty="0" err="1" smtClean="0"/>
              <a:t>natural</a:t>
            </a:r>
            <a:r>
              <a:rPr lang="fr-FR" sz="1100" b="1" dirty="0" smtClean="0"/>
              <a:t> </a:t>
            </a:r>
            <a:r>
              <a:rPr lang="fr-FR" sz="1100" b="1" dirty="0" err="1" smtClean="0"/>
              <a:t>resources</a:t>
            </a:r>
            <a:r>
              <a:rPr lang="fr-FR" sz="1100" b="1" dirty="0" smtClean="0"/>
              <a:t> </a:t>
            </a:r>
            <a:r>
              <a:rPr lang="fr-FR" sz="1100" b="1" dirty="0" err="1" smtClean="0"/>
              <a:t>from</a:t>
            </a:r>
            <a:r>
              <a:rPr lang="fr-FR" sz="1100" b="1" dirty="0" smtClean="0"/>
              <a:t> 60 billion tonnes</a:t>
            </a:r>
            <a:r>
              <a:rPr lang="fr-FR" sz="1100" dirty="0" smtClean="0"/>
              <a:t> </a:t>
            </a:r>
            <a:r>
              <a:rPr lang="fr-FR" sz="1100" dirty="0" err="1" smtClean="0"/>
              <a:t>today</a:t>
            </a:r>
            <a:r>
              <a:rPr lang="fr-FR" sz="1100" dirty="0" smtClean="0"/>
              <a:t> </a:t>
            </a:r>
            <a:r>
              <a:rPr lang="fr-FR" sz="1100" b="1" dirty="0" smtClean="0"/>
              <a:t>=&gt; 140 billion tonnes by 2050 if </a:t>
            </a:r>
            <a:r>
              <a:rPr lang="fr-FR" sz="1100" b="1" dirty="0" err="1" smtClean="0"/>
              <a:t>consumption</a:t>
            </a:r>
            <a:r>
              <a:rPr lang="fr-FR" sz="1100" b="1" dirty="0" smtClean="0"/>
              <a:t> </a:t>
            </a:r>
            <a:r>
              <a:rPr lang="fr-FR" sz="1100" b="1" dirty="0" err="1" smtClean="0"/>
              <a:t>stays</a:t>
            </a:r>
            <a:r>
              <a:rPr lang="fr-FR" sz="1100" b="1" dirty="0" smtClean="0"/>
              <a:t> </a:t>
            </a:r>
            <a:r>
              <a:rPr lang="fr-FR" sz="1100" b="1" dirty="0" err="1" smtClean="0"/>
              <a:t>at</a:t>
            </a:r>
            <a:r>
              <a:rPr lang="fr-FR" sz="1100" b="1" dirty="0" smtClean="0"/>
              <a:t> </a:t>
            </a:r>
            <a:r>
              <a:rPr lang="fr-FR" sz="1100" b="1" dirty="0" err="1" smtClean="0"/>
              <a:t>current</a:t>
            </a:r>
            <a:r>
              <a:rPr lang="fr-FR" sz="1100" b="1" dirty="0" smtClean="0"/>
              <a:t> </a:t>
            </a:r>
            <a:r>
              <a:rPr lang="fr-FR" sz="1100" b="1" dirty="0" err="1" smtClean="0"/>
              <a:t>developed</a:t>
            </a:r>
            <a:r>
              <a:rPr lang="fr-FR" sz="1100" b="1" dirty="0" smtClean="0"/>
              <a:t> country rates</a:t>
            </a:r>
            <a:r>
              <a:rPr lang="fr-FR" sz="1100" dirty="0" smtClean="0"/>
              <a:t>.  Can </a:t>
            </a:r>
            <a:r>
              <a:rPr lang="fr-FR" sz="1100" dirty="0" err="1" smtClean="0"/>
              <a:t>anyone</a:t>
            </a:r>
            <a:r>
              <a:rPr lang="fr-FR" sz="1100" dirty="0" smtClean="0"/>
              <a:t> in </a:t>
            </a:r>
            <a:r>
              <a:rPr lang="fr-FR" sz="1100" dirty="0" err="1" smtClean="0"/>
              <a:t>this</a:t>
            </a:r>
            <a:r>
              <a:rPr lang="fr-FR" sz="1100" dirty="0" smtClean="0"/>
              <a:t> room </a:t>
            </a:r>
            <a:r>
              <a:rPr lang="fr-FR" sz="1100" dirty="0" err="1" smtClean="0"/>
              <a:t>seriously</a:t>
            </a:r>
            <a:r>
              <a:rPr lang="fr-FR" sz="1100" dirty="0" smtClean="0"/>
              <a:t> imagine </a:t>
            </a:r>
            <a:r>
              <a:rPr lang="fr-FR" sz="1100" dirty="0" err="1" smtClean="0"/>
              <a:t>tripling</a:t>
            </a:r>
            <a:r>
              <a:rPr lang="fr-FR" sz="1100" dirty="0" smtClean="0"/>
              <a:t> global agriculture and </a:t>
            </a:r>
            <a:r>
              <a:rPr lang="fr-FR" sz="1100" dirty="0" err="1" smtClean="0"/>
              <a:t>mining</a:t>
            </a:r>
            <a:r>
              <a:rPr lang="fr-FR" sz="1100" dirty="0" smtClean="0"/>
              <a:t>?  </a:t>
            </a:r>
            <a:r>
              <a:rPr lang="fr-FR" sz="1100" dirty="0" err="1" smtClean="0"/>
              <a:t>Something</a:t>
            </a:r>
            <a:r>
              <a:rPr lang="fr-FR" sz="1100" dirty="0" smtClean="0"/>
              <a:t> </a:t>
            </a:r>
            <a:r>
              <a:rPr lang="fr-FR" sz="1100" dirty="0" err="1" smtClean="0"/>
              <a:t>will</a:t>
            </a:r>
            <a:r>
              <a:rPr lang="fr-FR" sz="1100" dirty="0" smtClean="0"/>
              <a:t> have to change.  </a:t>
            </a:r>
          </a:p>
          <a:p>
            <a:pPr marL="4487">
              <a:lnSpc>
                <a:spcPct val="50000"/>
              </a:lnSpc>
              <a:spcAft>
                <a:spcPts val="589"/>
              </a:spcAft>
            </a:pPr>
            <a:endParaRPr lang="fr-FR" sz="1100" dirty="0" smtClean="0">
              <a:solidFill>
                <a:srgbClr val="404040"/>
              </a:solidFill>
            </a:endParaRPr>
          </a:p>
          <a:p>
            <a:pPr marL="4487">
              <a:lnSpc>
                <a:spcPct val="50000"/>
              </a:lnSpc>
              <a:spcAft>
                <a:spcPts val="589"/>
              </a:spcAft>
            </a:pPr>
            <a:endParaRPr lang="en-US" sz="1100" dirty="0" smtClean="0">
              <a:solidFill>
                <a:srgbClr val="404040"/>
              </a:solidFill>
            </a:endParaRPr>
          </a:p>
          <a:p>
            <a:pPr marL="4487">
              <a:lnSpc>
                <a:spcPct val="50000"/>
              </a:lnSpc>
              <a:spcAft>
                <a:spcPts val="589"/>
              </a:spcAft>
            </a:pPr>
            <a:r>
              <a:rPr lang="en-US" sz="1100" i="1" dirty="0" smtClean="0"/>
              <a:t>Sources : International Resource Panel, Global Environmental Outlook and Millennium Ecosystem Assessment, UNEP</a:t>
            </a:r>
          </a:p>
          <a:p>
            <a:pPr marL="4487">
              <a:lnSpc>
                <a:spcPct val="50000"/>
              </a:lnSpc>
              <a:spcAft>
                <a:spcPts val="589"/>
              </a:spcAft>
            </a:pPr>
            <a:r>
              <a:rPr lang="en-US" sz="1100" dirty="0" smtClean="0">
                <a:ea typeface="ヒラギノ角ゴ Pro W3" charset="0"/>
                <a:cs typeface="ヒラギノ角ゴ Pro W3" charset="0"/>
              </a:rPr>
              <a:t>Assessing the Environmental Impacts of Production and Consumption: Priority Products and Materials</a:t>
            </a:r>
            <a:endParaRPr lang="en-GB" sz="1100" i="1" dirty="0" smtClean="0"/>
          </a:p>
          <a:p>
            <a:endParaRPr lang="en-US" dirty="0"/>
          </a:p>
        </p:txBody>
      </p:sp>
      <p:sp>
        <p:nvSpPr>
          <p:cNvPr id="4" name="Slide Number Placeholder 3"/>
          <p:cNvSpPr>
            <a:spLocks noGrp="1"/>
          </p:cNvSpPr>
          <p:nvPr>
            <p:ph type="sldNum" sz="quarter" idx="10"/>
          </p:nvPr>
        </p:nvSpPr>
        <p:spPr/>
        <p:txBody>
          <a:bodyPr/>
          <a:lstStyle/>
          <a:p>
            <a:fld id="{3288B088-A888-3B4E-BACA-A9A7A39407A5}" type="slidenum">
              <a:rPr lang="en-US" smtClean="0"/>
              <a:pPr/>
              <a:t>3</a:t>
            </a:fld>
            <a:endParaRPr lang="en-US"/>
          </a:p>
        </p:txBody>
      </p:sp>
    </p:spTree>
    <p:extLst>
      <p:ext uri="{BB962C8B-B14F-4D97-AF65-F5344CB8AC3E}">
        <p14:creationId xmlns:p14="http://schemas.microsoft.com/office/powerpoint/2010/main" xmlns="" val="1069675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15406">
              <a:defRPr/>
            </a:pPr>
            <a:r>
              <a:rPr lang="es-CO" sz="1800" dirty="0" smtClean="0"/>
              <a:t>En razón a la demografía y los patrones de consumo/producción actuales, los recursos planetarios son insuficientes para proveer para el bienestar de la humanidad.</a:t>
            </a:r>
          </a:p>
          <a:p>
            <a:pPr defTabSz="915406">
              <a:defRPr/>
            </a:pPr>
            <a:endParaRPr lang="es-CO" sz="1800" dirty="0" smtClean="0"/>
          </a:p>
          <a:p>
            <a:pPr defTabSz="915406">
              <a:defRPr/>
            </a:pPr>
            <a:r>
              <a:rPr lang="es-CO" sz="1800" dirty="0" smtClean="0"/>
              <a:t>La escasez de recursos podría generar condiciones que hagan muy difícil erradicar la pobreza y evitar su reincidencia.</a:t>
            </a:r>
          </a:p>
          <a:p>
            <a:pPr defTabSz="915406">
              <a:defRPr/>
            </a:pPr>
            <a:endParaRPr lang="es-CO" sz="1800" dirty="0" smtClean="0"/>
          </a:p>
          <a:p>
            <a:pPr defTabSz="915406">
              <a:defRPr/>
            </a:pPr>
            <a:r>
              <a:rPr lang="es-CO" sz="1800" dirty="0" smtClean="0"/>
              <a:t>Pobreza, bienestar, prosperidad – estas condiciones están inherentemente ligadas al estado del planeta. Aquí vivimos. No hay Plan B.</a:t>
            </a:r>
          </a:p>
          <a:p>
            <a:pPr algn="ctr" defTabSz="915406">
              <a:defRPr/>
            </a:pPr>
            <a:endParaRPr lang="es-CO" dirty="0" smtClean="0"/>
          </a:p>
          <a:p>
            <a:pPr algn="ctr" defTabSz="915406">
              <a:defRPr/>
            </a:pPr>
            <a:r>
              <a:rPr lang="es-CO" dirty="0" smtClean="0"/>
              <a:t>**********************</a:t>
            </a:r>
          </a:p>
          <a:p>
            <a:pPr defTabSz="915406">
              <a:defRPr/>
            </a:pPr>
            <a:endParaRPr lang="en-US" dirty="0" smtClean="0"/>
          </a:p>
          <a:p>
            <a:pPr defTabSz="915406">
              <a:defRPr/>
            </a:pPr>
            <a:r>
              <a:rPr lang="en-US" dirty="0" smtClean="0"/>
              <a:t>Given current demographics and consumption/production trends, planetary resources are insufficient  to provide for humanity’s well being.  </a:t>
            </a:r>
          </a:p>
          <a:p>
            <a:pPr defTabSz="915406">
              <a:defRPr/>
            </a:pPr>
            <a:endParaRPr lang="en-US" dirty="0" smtClean="0"/>
          </a:p>
          <a:p>
            <a:pPr defTabSz="915406">
              <a:defRPr/>
            </a:pPr>
            <a:r>
              <a:rPr lang="en-US" dirty="0" smtClean="0"/>
              <a:t>Resource scarcity may generate conditions that will make it very difficult to eradicate poverty and avoid people falling back into poverty.  </a:t>
            </a:r>
          </a:p>
          <a:p>
            <a:pPr defTabSz="915406">
              <a:defRPr/>
            </a:pPr>
            <a:endParaRPr lang="en-US" dirty="0" smtClean="0"/>
          </a:p>
          <a:p>
            <a:pPr defTabSz="915406">
              <a:defRPr/>
            </a:pPr>
            <a:r>
              <a:rPr lang="en-US" dirty="0" smtClean="0"/>
              <a:t>Poverty, well-being, prosperity – these are all conditions that are inherently linked to the state of our planet. This is where we live.  There is no plan B. </a:t>
            </a:r>
          </a:p>
          <a:p>
            <a:pPr defTabSz="915406">
              <a:defRPr/>
            </a:pPr>
            <a:endParaRPr lang="en-US" dirty="0" smtClean="0"/>
          </a:p>
          <a:p>
            <a:pPr defTabSz="915406">
              <a:defRPr/>
            </a:pPr>
            <a:endParaRPr lang="es-CO" dirty="0" smtClean="0"/>
          </a:p>
          <a:p>
            <a:pPr defTabSz="915406">
              <a:defRPr/>
            </a:pPr>
            <a:endParaRPr lang="en-US" dirty="0" smtClean="0"/>
          </a:p>
        </p:txBody>
      </p:sp>
      <p:sp>
        <p:nvSpPr>
          <p:cNvPr id="4" name="Slide Number Placeholder 3"/>
          <p:cNvSpPr>
            <a:spLocks noGrp="1"/>
          </p:cNvSpPr>
          <p:nvPr>
            <p:ph type="sldNum" sz="quarter" idx="10"/>
          </p:nvPr>
        </p:nvSpPr>
        <p:spPr/>
        <p:txBody>
          <a:bodyPr/>
          <a:lstStyle/>
          <a:p>
            <a:pPr>
              <a:defRPr/>
            </a:pPr>
            <a:fld id="{619E045F-280A-4655-A941-203EB4E50267}" type="slidenum">
              <a:rPr lang="es-CO" smtClean="0"/>
              <a:pPr>
                <a:defRPr/>
              </a:pPr>
              <a:t>5</a:t>
            </a:fld>
            <a:endParaRPr lang="es-C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Natural capital is essential for sustainable</a:t>
            </a:r>
          </a:p>
          <a:p>
            <a:r>
              <a:rPr lang="en-US" sz="1200" kern="1200" baseline="0" dirty="0" smtClean="0">
                <a:solidFill>
                  <a:schemeClr val="tx1"/>
                </a:solidFill>
                <a:latin typeface="+mn-lt"/>
                <a:ea typeface="+mn-ea"/>
                <a:cs typeface="+mn-cs"/>
              </a:rPr>
              <a:t>economic development and accounts for a quarter of wealth created in the poorest countries (World Bank 2006, </a:t>
            </a:r>
            <a:r>
              <a:rPr lang="en-US" sz="1200" i="1" kern="1200" baseline="0" dirty="0" smtClean="0">
                <a:solidFill>
                  <a:schemeClr val="tx1"/>
                </a:solidFill>
                <a:latin typeface="+mn-lt"/>
                <a:ea typeface="+mn-ea"/>
                <a:cs typeface="+mn-cs"/>
              </a:rPr>
              <a:t>Where is the Wealth of</a:t>
            </a:r>
          </a:p>
          <a:p>
            <a:r>
              <a:rPr lang="en-US" sz="1200" i="1" kern="1200" baseline="0" dirty="0" smtClean="0">
                <a:solidFill>
                  <a:schemeClr val="tx1"/>
                </a:solidFill>
                <a:latin typeface="+mn-lt"/>
                <a:ea typeface="+mn-ea"/>
                <a:cs typeface="+mn-cs"/>
              </a:rPr>
              <a:t>Nations?). An overwhelming majority of the poor  </a:t>
            </a:r>
            <a:r>
              <a:rPr lang="en-US" sz="1200" kern="1200" baseline="0" dirty="0" smtClean="0">
                <a:solidFill>
                  <a:schemeClr val="tx1"/>
                </a:solidFill>
                <a:latin typeface="+mn-lt"/>
                <a:ea typeface="+mn-ea"/>
                <a:cs typeface="+mn-cs"/>
              </a:rPr>
              <a:t>live on small farms, coastal areas and around forests, and depend on natural capital for their livelihoods, nutrition, health, employment, income and wealth creation opportunities. Thus, a reduction in stocks of natural capital and flow</a:t>
            </a:r>
          </a:p>
          <a:p>
            <a:r>
              <a:rPr lang="en-US" sz="1200" kern="1200" baseline="0" dirty="0" smtClean="0">
                <a:solidFill>
                  <a:schemeClr val="tx1"/>
                </a:solidFill>
                <a:latin typeface="+mn-lt"/>
                <a:ea typeface="+mn-ea"/>
                <a:cs typeface="+mn-cs"/>
              </a:rPr>
              <a:t>of ecosystems services negatively affects the wellbeing of the poor disproportionately.</a:t>
            </a:r>
          </a:p>
          <a:p>
            <a:r>
              <a:rPr lang="en-US" sz="1200" kern="1200" baseline="0" dirty="0" smtClean="0">
                <a:solidFill>
                  <a:schemeClr val="tx1"/>
                </a:solidFill>
                <a:latin typeface="+mn-lt"/>
                <a:ea typeface="+mn-ea"/>
                <a:cs typeface="+mn-cs"/>
              </a:rPr>
              <a:t>Loss of natural capital and growing inequality go hand in hand. While global GDP has been increasing over time, so have environmental</a:t>
            </a:r>
          </a:p>
          <a:p>
            <a:r>
              <a:rPr lang="en-US" sz="1200" kern="1200" baseline="0" dirty="0" smtClean="0">
                <a:solidFill>
                  <a:schemeClr val="tx1"/>
                </a:solidFill>
                <a:latin typeface="+mn-lt"/>
                <a:ea typeface="+mn-ea"/>
                <a:cs typeface="+mn-cs"/>
              </a:rPr>
              <a:t>degradation and social equalities. The famous champagne glass of global GDP shows that while global GDP reached US$ 58 trillion in</a:t>
            </a:r>
          </a:p>
          <a:p>
            <a:r>
              <a:rPr lang="en-US" sz="1200" kern="1200" baseline="0" dirty="0" smtClean="0">
                <a:solidFill>
                  <a:schemeClr val="tx1"/>
                </a:solidFill>
                <a:latin typeface="+mn-lt"/>
                <a:ea typeface="+mn-ea"/>
                <a:cs typeface="+mn-cs"/>
              </a:rPr>
              <a:t>2009, almost 80 per cent of humanity continued to live on less than US$ 10 a day. The share of global wealth for the bottom 40 per cent of</a:t>
            </a:r>
          </a:p>
          <a:p>
            <a:r>
              <a:rPr lang="en-US" sz="1200" kern="1200" baseline="0" dirty="0" smtClean="0">
                <a:solidFill>
                  <a:schemeClr val="tx1"/>
                </a:solidFill>
                <a:latin typeface="+mn-lt"/>
                <a:ea typeface="+mn-ea"/>
                <a:cs typeface="+mn-cs"/>
              </a:rPr>
              <a:t>the population remains less than 5 per cent.</a:t>
            </a:r>
            <a:endParaRPr lang="en-US" dirty="0"/>
          </a:p>
        </p:txBody>
      </p:sp>
      <p:sp>
        <p:nvSpPr>
          <p:cNvPr id="4" name="Slide Number Placeholder 3"/>
          <p:cNvSpPr>
            <a:spLocks noGrp="1"/>
          </p:cNvSpPr>
          <p:nvPr>
            <p:ph type="sldNum" sz="quarter" idx="10"/>
          </p:nvPr>
        </p:nvSpPr>
        <p:spPr/>
        <p:txBody>
          <a:bodyPr/>
          <a:lstStyle/>
          <a:p>
            <a:fld id="{3288B088-A888-3B4E-BACA-A9A7A39407A5}"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well known</a:t>
            </a:r>
            <a:r>
              <a:rPr lang="en-US" baseline="0" dirty="0" smtClean="0"/>
              <a:t> IPAT equation can be expanded to explain these.  </a:t>
            </a:r>
            <a:endParaRPr lang="en-US" dirty="0" smtClean="0"/>
          </a:p>
          <a:p>
            <a:endParaRPr lang="en-US" dirty="0" smtClean="0"/>
          </a:p>
          <a:p>
            <a:r>
              <a:rPr lang="en-US" dirty="0" smtClean="0"/>
              <a:t>Population – we know from</a:t>
            </a:r>
            <a:r>
              <a:rPr lang="en-US" baseline="0" dirty="0" smtClean="0"/>
              <a:t> population experts that the global population is expected to increase to 10 billion or thereabouts by 2050.</a:t>
            </a:r>
            <a:endParaRPr lang="en-US" dirty="0" smtClean="0"/>
          </a:p>
          <a:p>
            <a:endParaRPr lang="en-US" dirty="0" smtClean="0"/>
          </a:p>
          <a:p>
            <a:r>
              <a:rPr lang="en-US" dirty="0" smtClean="0"/>
              <a:t>Affluence, or GDP</a:t>
            </a:r>
            <a:r>
              <a:rPr lang="en-US" baseline="0" dirty="0" smtClean="0"/>
              <a:t> per </a:t>
            </a:r>
            <a:r>
              <a:rPr lang="en-US" dirty="0" smtClean="0"/>
              <a:t>capita – Most</a:t>
            </a:r>
            <a:r>
              <a:rPr lang="en-US" baseline="0" dirty="0" smtClean="0"/>
              <a:t> countries in the world want their GDP to grow.  T</a:t>
            </a:r>
            <a:r>
              <a:rPr lang="en-US" dirty="0" smtClean="0"/>
              <a:t>here is a known correlation between GDP and impacts under BAU, but it doesn’t have to be that way if we become more intelligent.  </a:t>
            </a:r>
          </a:p>
          <a:p>
            <a:endParaRPr lang="en-US" dirty="0" smtClean="0"/>
          </a:p>
          <a:p>
            <a:r>
              <a:rPr lang="en-US" dirty="0" smtClean="0"/>
              <a:t>Lifestyle and Procurement, or Utility</a:t>
            </a:r>
            <a:r>
              <a:rPr lang="en-US" baseline="0" dirty="0" smtClean="0"/>
              <a:t> per GDP – (</a:t>
            </a:r>
            <a:r>
              <a:rPr lang="en-US" sz="1200" b="0" i="1" kern="1200" dirty="0" smtClean="0">
                <a:solidFill>
                  <a:schemeClr val="tx1"/>
                </a:solidFill>
                <a:effectLst/>
                <a:latin typeface="+mn-lt"/>
                <a:ea typeface="+mn-ea"/>
                <a:cs typeface="+mn-cs"/>
              </a:rPr>
              <a:t>Definition of 'Utility‘:</a:t>
            </a:r>
            <a:r>
              <a:rPr lang="en-US" sz="1200" b="0" i="1" kern="1200" baseline="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An economic term referring to the total satisfaction received from consuming a good or service</a:t>
            </a:r>
            <a:r>
              <a:rPr lang="en-US" sz="1200" b="0" i="0" kern="1200" dirty="0" smtClean="0">
                <a:solidFill>
                  <a:schemeClr val="tx1"/>
                </a:solidFill>
                <a:effectLst/>
                <a:latin typeface="+mn-lt"/>
                <a:ea typeface="+mn-ea"/>
                <a:cs typeface="+mn-cs"/>
              </a:rPr>
              <a:t>.  It is the intangible benefit</a:t>
            </a:r>
            <a:r>
              <a:rPr lang="en-US" sz="1200" b="0" i="0" kern="1200" baseline="0" dirty="0" smtClean="0">
                <a:solidFill>
                  <a:schemeClr val="tx1"/>
                </a:solidFill>
                <a:effectLst/>
                <a:latin typeface="+mn-lt"/>
                <a:ea typeface="+mn-ea"/>
                <a:cs typeface="+mn-cs"/>
              </a:rPr>
              <a:t> that we look for when we spend.</a:t>
            </a:r>
            <a:r>
              <a:rPr lang="en-US" sz="1200" b="0" i="0" kern="1200" dirty="0" smtClean="0">
                <a:solidFill>
                  <a:schemeClr val="tx1"/>
                </a:solidFill>
                <a:effectLst/>
                <a:latin typeface="+mn-lt"/>
                <a:ea typeface="+mn-ea"/>
                <a:cs typeface="+mn-cs"/>
              </a:rPr>
              <a:t>)  this is important,</a:t>
            </a:r>
            <a:r>
              <a:rPr lang="en-US" sz="1200" b="0" i="0" kern="1200" baseline="0" dirty="0" smtClean="0">
                <a:solidFill>
                  <a:schemeClr val="tx1"/>
                </a:solidFill>
                <a:effectLst/>
                <a:latin typeface="+mn-lt"/>
                <a:ea typeface="+mn-ea"/>
                <a:cs typeface="+mn-cs"/>
              </a:rPr>
              <a:t> because understanding unlocks endless possibilities.  </a:t>
            </a:r>
            <a:r>
              <a:rPr lang="en-US" baseline="0" dirty="0" smtClean="0"/>
              <a:t>Do we want a steak, or do we want tasty nutrition?  Do we want ‘energy’ or do we want comfortable heat, light and transport?  Do we want a car, or do we want convenient transport?  Probably, what people want is an improvement in lifestyle, and institutions want to make good investments. The question leads to: How can we get better lifestyles, better public investments?  </a:t>
            </a:r>
            <a:r>
              <a:rPr lang="en-US" sz="1200" b="0" i="0" kern="1200" dirty="0" smtClean="0">
                <a:solidFill>
                  <a:schemeClr val="tx1"/>
                </a:solidFill>
                <a:effectLst/>
                <a:latin typeface="+mn-lt"/>
                <a:ea typeface="+mn-ea"/>
                <a:cs typeface="+mn-cs"/>
              </a:rPr>
              <a:t>W</a:t>
            </a:r>
            <a:r>
              <a:rPr lang="en-US" baseline="0" dirty="0" smtClean="0"/>
              <a:t>hat are we doing with our incomes as they grow to meet our real needs? </a:t>
            </a:r>
          </a:p>
          <a:p>
            <a:endParaRPr lang="en-US" baseline="0" dirty="0" smtClean="0"/>
          </a:p>
          <a:p>
            <a:r>
              <a:rPr lang="en-US" baseline="0" dirty="0" smtClean="0"/>
              <a:t>That brings me to Resource efficiency, or Resources per unit of utility.  Typically this is measured as resource use per GDP, but here I am saying, let’s think differently.  Are there ways to meet our wants and needs that are more resource efficient?  To get from A to B I could use a number of methods.  As a consumer I will need to decide what’s best for me.  With a good public transport system, or with good bicycle lanes, I might not need a car – perhaps  not even because it’s a green choice, but it’s the best choice.  </a:t>
            </a:r>
          </a:p>
          <a:p>
            <a:endParaRPr lang="en-US" baseline="0" dirty="0" smtClean="0"/>
          </a:p>
          <a:p>
            <a:r>
              <a:rPr lang="en-US" baseline="0" dirty="0" smtClean="0"/>
              <a:t>Impact per resources – are there ways of substituting resources to less harmful alternatives?  Or can we locate economic activities that put a stress on the environment away from the most sensitive places?</a:t>
            </a:r>
          </a:p>
          <a:p>
            <a:endParaRPr lang="en-US" dirty="0" smtClean="0"/>
          </a:p>
          <a:p>
            <a:r>
              <a:rPr lang="en-US" b="1" dirty="0" smtClean="0"/>
              <a:t>CLICK</a:t>
            </a:r>
          </a:p>
          <a:p>
            <a:endParaRPr lang="en-US" b="1" dirty="0" smtClean="0"/>
          </a:p>
          <a:p>
            <a:r>
              <a:rPr lang="en-US" dirty="0" smtClean="0"/>
              <a:t>The thing that makes us different</a:t>
            </a:r>
            <a:r>
              <a:rPr lang="en-US" baseline="0" dirty="0" smtClean="0"/>
              <a:t> to 200 years ago, is that we have solutions at our hand and that is why we talk about sustainable consumption and production.</a:t>
            </a:r>
            <a:endParaRPr lang="en-US" dirty="0" smtClean="0"/>
          </a:p>
          <a:p>
            <a:r>
              <a:rPr lang="en-US" dirty="0" smtClean="0"/>
              <a:t>SCP</a:t>
            </a:r>
            <a:r>
              <a:rPr lang="en-US" baseline="0" dirty="0" smtClean="0"/>
              <a:t> is about seizing opportunities in terms of lifestyles and procurement choices, resource efficiency in production and consumption, and substitution to less harmful resources and practices so that we can sustainably develop our economies (POINT TO AFFLUENCE) and meet the needs of a growing population.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is not easy, but SCP is about tapping into those solutions, throwing our weight behind them.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1499D01-2438-48A3-A9B9-3359119D5F27}" type="slidenum">
              <a:rPr lang="en-US" smtClean="0">
                <a:solidFill>
                  <a:prstClr val="black"/>
                </a:solidFill>
              </a:rPr>
              <a:pPr/>
              <a:t>7</a:t>
            </a:fld>
            <a:endParaRPr lang="en-US">
              <a:solidFill>
                <a:prstClr val="black"/>
              </a:solidFill>
            </a:endParaRPr>
          </a:p>
        </p:txBody>
      </p:sp>
    </p:spTree>
    <p:extLst>
      <p:ext uri="{BB962C8B-B14F-4D97-AF65-F5344CB8AC3E}">
        <p14:creationId xmlns="" xmlns:p14="http://schemas.microsoft.com/office/powerpoint/2010/main" val="2517797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fr-FR" b="0" dirty="0" smtClean="0">
              <a:solidFill>
                <a:schemeClr val="tx1"/>
              </a:solidFill>
            </a:endParaRPr>
          </a:p>
          <a:p>
            <a:r>
              <a:rPr lang="es-ES" sz="1200" dirty="0" err="1" smtClean="0"/>
              <a:t>Descoplar</a:t>
            </a:r>
            <a:r>
              <a:rPr lang="es-ES" sz="1200" dirty="0" smtClean="0"/>
              <a:t> el uso de los recursos</a:t>
            </a:r>
            <a:r>
              <a:rPr lang="es-ES" sz="1200" baseline="0" dirty="0" smtClean="0"/>
              <a:t> </a:t>
            </a:r>
            <a:r>
              <a:rPr lang="en-US" sz="1200" dirty="0" err="1" smtClean="0"/>
              <a:t>naturales</a:t>
            </a:r>
            <a:r>
              <a:rPr lang="en-US" sz="1200" dirty="0" smtClean="0"/>
              <a:t> y los </a:t>
            </a:r>
            <a:r>
              <a:rPr lang="en-US" sz="1200" dirty="0" err="1" smtClean="0"/>
              <a:t>impactos</a:t>
            </a:r>
            <a:r>
              <a:rPr lang="en-US" sz="1200" baseline="0" dirty="0" smtClean="0"/>
              <a:t> </a:t>
            </a:r>
            <a:r>
              <a:rPr lang="en-US" sz="1200" dirty="0" err="1" smtClean="0"/>
              <a:t>ambientales</a:t>
            </a:r>
            <a:r>
              <a:rPr lang="en-US" sz="1200" dirty="0" smtClean="0"/>
              <a:t> del </a:t>
            </a:r>
            <a:r>
              <a:rPr lang="en-US" sz="1200" dirty="0" err="1" smtClean="0"/>
              <a:t>crecimiento</a:t>
            </a:r>
            <a:r>
              <a:rPr lang="en-US" sz="1200" baseline="0" dirty="0" smtClean="0"/>
              <a:t> </a:t>
            </a:r>
            <a:r>
              <a:rPr lang="en-US" sz="1200" dirty="0" err="1" smtClean="0"/>
              <a:t>económico</a:t>
            </a:r>
            <a:endParaRPr lang="en-US" sz="1200" dirty="0" smtClean="0"/>
          </a:p>
          <a:p>
            <a:pPr algn="l"/>
            <a:endParaRPr lang="fr-FR" b="0" dirty="0" smtClean="0">
              <a:solidFill>
                <a:schemeClr val="tx1"/>
              </a:solidFill>
            </a:endParaRPr>
          </a:p>
          <a:p>
            <a:pPr algn="l"/>
            <a:endParaRPr lang="fr-FR" b="0" dirty="0" smtClean="0">
              <a:solidFill>
                <a:schemeClr val="tx1"/>
              </a:solidFill>
            </a:endParaRPr>
          </a:p>
          <a:p>
            <a:pPr algn="l"/>
            <a:r>
              <a:rPr lang="fr-FR" b="0" dirty="0" err="1" smtClean="0">
                <a:solidFill>
                  <a:schemeClr val="tx1"/>
                </a:solidFill>
              </a:rPr>
              <a:t>Decoupling</a:t>
            </a:r>
            <a:r>
              <a:rPr lang="fr-FR" b="0" dirty="0" smtClean="0">
                <a:solidFill>
                  <a:schemeClr val="tx1"/>
                </a:solidFill>
              </a:rPr>
              <a:t>: </a:t>
            </a:r>
            <a:r>
              <a:rPr lang="fr-FR" b="0" dirty="0" err="1" smtClean="0">
                <a:solidFill>
                  <a:schemeClr val="tx1"/>
                </a:solidFill>
              </a:rPr>
              <a:t>doing</a:t>
            </a:r>
            <a:r>
              <a:rPr lang="fr-FR" b="0" dirty="0" smtClean="0">
                <a:solidFill>
                  <a:schemeClr val="tx1"/>
                </a:solidFill>
              </a:rPr>
              <a:t> more and </a:t>
            </a:r>
            <a:r>
              <a:rPr lang="fr-FR" b="0" dirty="0" err="1" smtClean="0">
                <a:solidFill>
                  <a:schemeClr val="tx1"/>
                </a:solidFill>
              </a:rPr>
              <a:t>better</a:t>
            </a:r>
            <a:r>
              <a:rPr lang="fr-FR" b="0" dirty="0" smtClean="0">
                <a:solidFill>
                  <a:schemeClr val="tx1"/>
                </a:solidFill>
              </a:rPr>
              <a:t> </a:t>
            </a:r>
            <a:r>
              <a:rPr lang="fr-FR" b="0" dirty="0" err="1" smtClean="0">
                <a:solidFill>
                  <a:schemeClr val="tx1"/>
                </a:solidFill>
              </a:rPr>
              <a:t>with</a:t>
            </a:r>
            <a:r>
              <a:rPr lang="fr-FR" b="0" dirty="0" smtClean="0">
                <a:solidFill>
                  <a:schemeClr val="tx1"/>
                </a:solidFill>
              </a:rPr>
              <a:t> </a:t>
            </a:r>
            <a:r>
              <a:rPr lang="fr-FR" b="0" dirty="0" err="1" smtClean="0">
                <a:solidFill>
                  <a:schemeClr val="tx1"/>
                </a:solidFill>
              </a:rPr>
              <a:t>less</a:t>
            </a:r>
            <a:endParaRPr lang="fr-FR" b="0" dirty="0" smtClean="0">
              <a:solidFill>
                <a:schemeClr val="tx1"/>
              </a:solidFill>
            </a:endParaRPr>
          </a:p>
          <a:p>
            <a:pPr algn="l"/>
            <a:endParaRPr lang="fr-FR" b="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ea typeface="ＭＳ Ｐゴシック" charset="0"/>
                <a:cs typeface="ＭＳ Ｐゴシック" charset="0"/>
              </a:rPr>
              <a:t>“Decoupling” can be applied to many fields, from linear algebra to electronics, to trains.  In the sense used here, decoupling has two meanings:  resource decoupling separates resource use from economic activity, while impact decoupling separates environmental impact from economic activity.  Note that in both case, human well-being increases – one of the challenges being faced.</a:t>
            </a:r>
          </a:p>
          <a:p>
            <a:pPr algn="l"/>
            <a:r>
              <a:rPr lang="fr-FR" b="1" dirty="0" smtClean="0">
                <a:solidFill>
                  <a:schemeClr val="tx1"/>
                </a:solidFill>
              </a:rPr>
              <a:t> </a:t>
            </a:r>
          </a:p>
          <a:p>
            <a:pPr algn="l"/>
            <a:r>
              <a:rPr lang="fr-FR" b="1" dirty="0" err="1" smtClean="0">
                <a:solidFill>
                  <a:schemeClr val="tx1"/>
                </a:solidFill>
              </a:rPr>
              <a:t>Decoupling</a:t>
            </a:r>
            <a:r>
              <a:rPr lang="fr-FR" b="1" dirty="0" smtClean="0">
                <a:solidFill>
                  <a:schemeClr val="tx1"/>
                </a:solidFill>
              </a:rPr>
              <a:t> </a:t>
            </a:r>
            <a:r>
              <a:rPr lang="fr-FR" b="1" dirty="0" err="1" smtClean="0">
                <a:solidFill>
                  <a:schemeClr val="tx1"/>
                </a:solidFill>
              </a:rPr>
              <a:t>human</a:t>
            </a:r>
            <a:r>
              <a:rPr lang="fr-FR" b="1" dirty="0" smtClean="0">
                <a:solidFill>
                  <a:schemeClr val="tx1"/>
                </a:solidFill>
              </a:rPr>
              <a:t> </a:t>
            </a:r>
            <a:r>
              <a:rPr lang="fr-FR" b="1" dirty="0" err="1" smtClean="0">
                <a:solidFill>
                  <a:schemeClr val="tx1"/>
                </a:solidFill>
              </a:rPr>
              <a:t>development</a:t>
            </a:r>
            <a:r>
              <a:rPr lang="fr-FR" b="1" dirty="0" smtClean="0">
                <a:solidFill>
                  <a:schemeClr val="tx1"/>
                </a:solidFill>
              </a:rPr>
              <a:t> and </a:t>
            </a:r>
            <a:r>
              <a:rPr lang="fr-FR" b="1" dirty="0" err="1" smtClean="0">
                <a:solidFill>
                  <a:schemeClr val="tx1"/>
                </a:solidFill>
              </a:rPr>
              <a:t>economic</a:t>
            </a:r>
            <a:r>
              <a:rPr lang="fr-FR" b="1" dirty="0" smtClean="0">
                <a:solidFill>
                  <a:schemeClr val="tx1"/>
                </a:solidFill>
              </a:rPr>
              <a:t> </a:t>
            </a:r>
            <a:r>
              <a:rPr lang="fr-FR" b="1" dirty="0" err="1" smtClean="0">
                <a:solidFill>
                  <a:schemeClr val="tx1"/>
                </a:solidFill>
              </a:rPr>
              <a:t>growth</a:t>
            </a:r>
            <a:r>
              <a:rPr lang="fr-FR" b="1" dirty="0" smtClean="0">
                <a:solidFill>
                  <a:schemeClr val="tx1"/>
                </a:solidFill>
              </a:rPr>
              <a:t> </a:t>
            </a:r>
            <a:r>
              <a:rPr lang="fr-FR" b="1" dirty="0" err="1" smtClean="0">
                <a:solidFill>
                  <a:schemeClr val="tx1"/>
                </a:solidFill>
              </a:rPr>
              <a:t>from</a:t>
            </a:r>
            <a:r>
              <a:rPr lang="fr-FR" b="1" dirty="0" smtClean="0">
                <a:solidFill>
                  <a:schemeClr val="tx1"/>
                </a:solidFill>
              </a:rPr>
              <a:t> </a:t>
            </a:r>
            <a:r>
              <a:rPr lang="fr-FR" b="1" dirty="0" err="1" smtClean="0">
                <a:solidFill>
                  <a:schemeClr val="tx1"/>
                </a:solidFill>
              </a:rPr>
              <a:t>escalating</a:t>
            </a:r>
            <a:r>
              <a:rPr lang="fr-FR" b="1" dirty="0" smtClean="0">
                <a:solidFill>
                  <a:schemeClr val="tx1"/>
                </a:solidFill>
              </a:rPr>
              <a:t> </a:t>
            </a:r>
            <a:r>
              <a:rPr lang="fr-FR" b="1" dirty="0" err="1" smtClean="0">
                <a:solidFill>
                  <a:schemeClr val="tx1"/>
                </a:solidFill>
              </a:rPr>
              <a:t>resource</a:t>
            </a:r>
            <a:r>
              <a:rPr lang="fr-FR" b="1" dirty="0" smtClean="0">
                <a:solidFill>
                  <a:schemeClr val="tx1"/>
                </a:solidFill>
              </a:rPr>
              <a:t> use and </a:t>
            </a:r>
            <a:r>
              <a:rPr lang="fr-FR" b="1" dirty="0" err="1" smtClean="0">
                <a:solidFill>
                  <a:schemeClr val="tx1"/>
                </a:solidFill>
              </a:rPr>
              <a:t>environmental</a:t>
            </a:r>
            <a:r>
              <a:rPr lang="fr-FR" b="1" dirty="0" smtClean="0">
                <a:solidFill>
                  <a:schemeClr val="tx1"/>
                </a:solidFill>
              </a:rPr>
              <a:t> </a:t>
            </a:r>
            <a:r>
              <a:rPr lang="fr-FR" b="1" dirty="0" err="1" smtClean="0">
                <a:solidFill>
                  <a:schemeClr val="tx1"/>
                </a:solidFill>
              </a:rPr>
              <a:t>degradation</a:t>
            </a:r>
            <a:endParaRPr lang="fr-FR" b="1" dirty="0" smtClean="0">
              <a:solidFill>
                <a:schemeClr val="tx1"/>
              </a:solidFill>
            </a:endParaRPr>
          </a:p>
          <a:p>
            <a:pPr algn="l"/>
            <a:endParaRPr lang="fr-FR" dirty="0" smtClean="0">
              <a:solidFill>
                <a:schemeClr val="tx1"/>
              </a:solidFill>
            </a:endParaRPr>
          </a:p>
          <a:p>
            <a:pPr lvl="1">
              <a:buFont typeface="Arial" pitchFamily="34" charset="0"/>
              <a:buChar char="•"/>
            </a:pPr>
            <a:r>
              <a:rPr lang="fr-FR" b="1" dirty="0" smtClean="0">
                <a:solidFill>
                  <a:schemeClr val="tx1"/>
                </a:solidFill>
              </a:rPr>
              <a:t>Resource </a:t>
            </a:r>
            <a:r>
              <a:rPr lang="fr-FR" b="1" dirty="0" err="1" smtClean="0">
                <a:solidFill>
                  <a:schemeClr val="tx1"/>
                </a:solidFill>
              </a:rPr>
              <a:t>decoupling</a:t>
            </a:r>
            <a:r>
              <a:rPr lang="fr-FR" dirty="0" smtClean="0">
                <a:solidFill>
                  <a:schemeClr val="tx1"/>
                </a:solidFill>
              </a:rPr>
              <a:t>: </a:t>
            </a:r>
            <a:r>
              <a:rPr lang="fr-FR" dirty="0" err="1" smtClean="0">
                <a:solidFill>
                  <a:schemeClr val="tx1"/>
                </a:solidFill>
              </a:rPr>
              <a:t>less</a:t>
            </a:r>
            <a:r>
              <a:rPr lang="fr-FR" dirty="0" smtClean="0">
                <a:solidFill>
                  <a:schemeClr val="tx1"/>
                </a:solidFill>
              </a:rPr>
              <a:t> </a:t>
            </a:r>
            <a:r>
              <a:rPr lang="fr-FR" dirty="0" err="1" smtClean="0">
                <a:solidFill>
                  <a:schemeClr val="tx1"/>
                </a:solidFill>
              </a:rPr>
              <a:t>resource</a:t>
            </a:r>
            <a:r>
              <a:rPr lang="fr-FR" dirty="0" smtClean="0">
                <a:solidFill>
                  <a:schemeClr val="tx1"/>
                </a:solidFill>
              </a:rPr>
              <a:t> use and pollution </a:t>
            </a:r>
            <a:r>
              <a:rPr lang="fr-FR" b="1" dirty="0" smtClean="0">
                <a:solidFill>
                  <a:schemeClr val="tx1"/>
                </a:solidFill>
              </a:rPr>
              <a:t>per unit of </a:t>
            </a:r>
            <a:r>
              <a:rPr lang="fr-FR" b="1" dirty="0" err="1" smtClean="0">
                <a:solidFill>
                  <a:schemeClr val="tx1"/>
                </a:solidFill>
              </a:rPr>
              <a:t>economic</a:t>
            </a:r>
            <a:r>
              <a:rPr lang="fr-FR" b="1" dirty="0" smtClean="0">
                <a:solidFill>
                  <a:schemeClr val="tx1"/>
                </a:solidFill>
              </a:rPr>
              <a:t> </a:t>
            </a:r>
            <a:r>
              <a:rPr lang="fr-FR" b="1" dirty="0" err="1" smtClean="0">
                <a:solidFill>
                  <a:schemeClr val="tx1"/>
                </a:solidFill>
              </a:rPr>
              <a:t>activity</a:t>
            </a:r>
            <a:endParaRPr lang="fr-FR" b="1" dirty="0" smtClean="0">
              <a:solidFill>
                <a:schemeClr val="tx1"/>
              </a:solidFill>
            </a:endParaRPr>
          </a:p>
          <a:p>
            <a:pPr lvl="1">
              <a:buFont typeface="Arial" pitchFamily="34" charset="0"/>
              <a:buChar char="•"/>
            </a:pPr>
            <a:r>
              <a:rPr lang="fr-FR" dirty="0" smtClean="0">
                <a:solidFill>
                  <a:schemeClr val="tx1"/>
                </a:solidFill>
              </a:rPr>
              <a:t> </a:t>
            </a:r>
            <a:r>
              <a:rPr lang="fr-FR" b="1" dirty="0" smtClean="0">
                <a:solidFill>
                  <a:schemeClr val="tx1"/>
                </a:solidFill>
              </a:rPr>
              <a:t>Impact </a:t>
            </a:r>
            <a:r>
              <a:rPr lang="fr-FR" b="1" dirty="0" err="1" smtClean="0">
                <a:solidFill>
                  <a:schemeClr val="tx1"/>
                </a:solidFill>
              </a:rPr>
              <a:t>decoupling</a:t>
            </a:r>
            <a:r>
              <a:rPr lang="fr-FR" dirty="0" smtClean="0">
                <a:solidFill>
                  <a:schemeClr val="tx1"/>
                </a:solidFill>
              </a:rPr>
              <a:t>: </a:t>
            </a:r>
            <a:r>
              <a:rPr lang="fr-FR" dirty="0" err="1" smtClean="0">
                <a:solidFill>
                  <a:schemeClr val="tx1"/>
                </a:solidFill>
              </a:rPr>
              <a:t>overall</a:t>
            </a:r>
            <a:r>
              <a:rPr lang="fr-FR" dirty="0" smtClean="0">
                <a:solidFill>
                  <a:schemeClr val="tx1"/>
                </a:solidFill>
              </a:rPr>
              <a:t> </a:t>
            </a:r>
            <a:r>
              <a:rPr lang="fr-FR" dirty="0" err="1" smtClean="0">
                <a:solidFill>
                  <a:schemeClr val="tx1"/>
                </a:solidFill>
              </a:rPr>
              <a:t>environmental</a:t>
            </a:r>
            <a:r>
              <a:rPr lang="fr-FR" dirty="0" smtClean="0">
                <a:solidFill>
                  <a:schemeClr val="tx1"/>
                </a:solidFill>
              </a:rPr>
              <a:t> impact </a:t>
            </a:r>
            <a:r>
              <a:rPr lang="fr-FR" b="1" dirty="0" err="1" smtClean="0">
                <a:solidFill>
                  <a:schemeClr val="tx1"/>
                </a:solidFill>
              </a:rPr>
              <a:t>reduced</a:t>
            </a:r>
            <a:r>
              <a:rPr lang="fr-FR" b="1" dirty="0" smtClean="0">
                <a:solidFill>
                  <a:schemeClr val="tx1"/>
                </a:solidFill>
              </a:rPr>
              <a:t> </a:t>
            </a:r>
            <a:r>
              <a:rPr lang="fr-FR" dirty="0" err="1" smtClean="0">
                <a:solidFill>
                  <a:schemeClr val="tx1"/>
                </a:solidFill>
              </a:rPr>
              <a:t>despite</a:t>
            </a:r>
            <a:r>
              <a:rPr lang="fr-FR" dirty="0" smtClean="0">
                <a:solidFill>
                  <a:schemeClr val="tx1"/>
                </a:solidFill>
              </a:rPr>
              <a:t> </a:t>
            </a:r>
            <a:r>
              <a:rPr lang="fr-FR" dirty="0" err="1" smtClean="0">
                <a:solidFill>
                  <a:schemeClr val="tx1"/>
                </a:solidFill>
              </a:rPr>
              <a:t>overall</a:t>
            </a:r>
            <a:r>
              <a:rPr lang="fr-FR" dirty="0" smtClean="0">
                <a:solidFill>
                  <a:schemeClr val="tx1"/>
                </a:solidFill>
              </a:rPr>
              <a:t> </a:t>
            </a:r>
            <a:r>
              <a:rPr lang="fr-FR" b="1" dirty="0" err="1" smtClean="0">
                <a:solidFill>
                  <a:schemeClr val="tx1"/>
                </a:solidFill>
              </a:rPr>
              <a:t>increase</a:t>
            </a:r>
            <a:r>
              <a:rPr lang="fr-FR" b="1" dirty="0" smtClean="0">
                <a:solidFill>
                  <a:schemeClr val="tx1"/>
                </a:solidFill>
              </a:rPr>
              <a:t> </a:t>
            </a:r>
            <a:r>
              <a:rPr lang="fr-FR" dirty="0" smtClean="0">
                <a:solidFill>
                  <a:schemeClr val="tx1"/>
                </a:solidFill>
              </a:rPr>
              <a:t>in </a:t>
            </a:r>
            <a:r>
              <a:rPr lang="fr-FR" dirty="0" err="1" smtClean="0">
                <a:solidFill>
                  <a:schemeClr val="tx1"/>
                </a:solidFill>
              </a:rPr>
              <a:t>economic</a:t>
            </a:r>
            <a:r>
              <a:rPr lang="fr-FR" dirty="0" smtClean="0">
                <a:solidFill>
                  <a:schemeClr val="tx1"/>
                </a:solidFill>
              </a:rPr>
              <a:t> </a:t>
            </a:r>
            <a:r>
              <a:rPr lang="fr-FR" dirty="0" err="1" smtClean="0">
                <a:solidFill>
                  <a:schemeClr val="tx1"/>
                </a:solidFill>
              </a:rPr>
              <a:t>activity</a:t>
            </a:r>
            <a:endParaRPr lang="fr-FR" dirty="0" smtClean="0">
              <a:solidFill>
                <a:schemeClr val="tx1"/>
              </a:solidFill>
            </a:endParaRPr>
          </a:p>
          <a:p>
            <a:pPr lvl="1">
              <a:buFont typeface="Arial" pitchFamily="34" charset="0"/>
              <a:buNone/>
            </a:pPr>
            <a:endParaRPr lang="fr-FR" b="1" dirty="0" smtClean="0">
              <a:solidFill>
                <a:schemeClr val="tx1"/>
              </a:solidFill>
            </a:endParaRPr>
          </a:p>
          <a:p>
            <a:pPr lvl="1">
              <a:buFont typeface="Arial" pitchFamily="34" charset="0"/>
              <a:buChar char="•"/>
            </a:pPr>
            <a:endParaRPr lang="fr-FR" dirty="0" smtClean="0">
              <a:solidFill>
                <a:schemeClr val="tx1"/>
              </a:solidFill>
            </a:endParaRPr>
          </a:p>
          <a:p>
            <a:pPr marL="4572" indent="0">
              <a:spcBef>
                <a:spcPts val="0"/>
              </a:spcBef>
              <a:spcAft>
                <a:spcPts val="600"/>
              </a:spcAft>
              <a:buNone/>
            </a:pPr>
            <a:r>
              <a:rPr lang="en-US" sz="1100" i="1" dirty="0" smtClean="0">
                <a:solidFill>
                  <a:schemeClr val="tx1"/>
                </a:solidFill>
              </a:rPr>
              <a:t>Sources: International Resource Panel / Fischer-Kowalski, M./Swilling, M. (2011) Decoupling Natural Resource Use and Environmental Impacts from Economic Growth. Nairobi: UNEP</a:t>
            </a:r>
            <a:endParaRPr lang="en-GB" sz="1100" i="1" dirty="0" smtClean="0">
              <a:solidFill>
                <a:schemeClr val="tx1"/>
              </a:solidFill>
            </a:endParaRPr>
          </a:p>
          <a:p>
            <a:pPr algn="l"/>
            <a:endParaRPr lang="en-US" dirty="0" smtClean="0">
              <a:solidFill>
                <a:srgbClr val="0070C0"/>
              </a:solidFill>
            </a:endParaRPr>
          </a:p>
          <a:p>
            <a:pPr algn="l"/>
            <a:endParaRPr lang="en-US" dirty="0"/>
          </a:p>
        </p:txBody>
      </p:sp>
      <p:sp>
        <p:nvSpPr>
          <p:cNvPr id="4" name="Slide Number Placeholder 3"/>
          <p:cNvSpPr>
            <a:spLocks noGrp="1"/>
          </p:cNvSpPr>
          <p:nvPr>
            <p:ph type="sldNum" sz="quarter" idx="10"/>
          </p:nvPr>
        </p:nvSpPr>
        <p:spPr/>
        <p:txBody>
          <a:bodyPr/>
          <a:lstStyle/>
          <a:p>
            <a:fld id="{3288B088-A888-3B4E-BACA-A9A7A39407A5}" type="slidenum">
              <a:rPr lang="en-US" smtClean="0"/>
              <a:pPr/>
              <a:t>8</a:t>
            </a:fld>
            <a:endParaRPr lang="en-US"/>
          </a:p>
        </p:txBody>
      </p:sp>
    </p:spTree>
    <p:extLst>
      <p:ext uri="{BB962C8B-B14F-4D97-AF65-F5344CB8AC3E}">
        <p14:creationId xmlns="" xmlns:p14="http://schemas.microsoft.com/office/powerpoint/2010/main" val="526739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150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150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15EB8E-6C43-455D-8110-9B2C221619E9}" type="slidenum">
              <a:rPr lang="en-US" smtClean="0">
                <a:latin typeface="Arial" charset="0"/>
              </a:rPr>
              <a:pPr/>
              <a:t>9</a:t>
            </a:fld>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25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253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F324F4-462C-4D18-A93A-D90CE611EC05}" type="slidenum">
              <a:rPr lang="en-US" smtClean="0">
                <a:latin typeface="Arial" charset="0"/>
              </a:rPr>
              <a:pPr/>
              <a:t>11</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CA"/>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CA"/>
          </a:p>
        </p:txBody>
      </p:sp>
      <p:sp>
        <p:nvSpPr>
          <p:cNvPr id="4" name="3 Marcador de fecha"/>
          <p:cNvSpPr>
            <a:spLocks noGrp="1"/>
          </p:cNvSpPr>
          <p:nvPr>
            <p:ph type="dt" sz="half" idx="10"/>
          </p:nvPr>
        </p:nvSpPr>
        <p:spPr/>
        <p:txBody>
          <a:bodyPr/>
          <a:lstStyle/>
          <a:p>
            <a:fld id="{8A0B8695-1CF3-409C-BA91-A0FF136A2558}" type="datetimeFigureOut">
              <a:rPr lang="en-CA" smtClean="0"/>
              <a:pPr/>
              <a:t>12/06/2013</a:t>
            </a:fld>
            <a:endParaRPr lang="en-CA"/>
          </a:p>
        </p:txBody>
      </p:sp>
      <p:sp>
        <p:nvSpPr>
          <p:cNvPr id="5" name="4 Marcador de pie de página"/>
          <p:cNvSpPr>
            <a:spLocks noGrp="1"/>
          </p:cNvSpPr>
          <p:nvPr>
            <p:ph type="ftr" sz="quarter" idx="11"/>
          </p:nvPr>
        </p:nvSpPr>
        <p:spPr/>
        <p:txBody>
          <a:bodyPr/>
          <a:lstStyle/>
          <a:p>
            <a:endParaRPr lang="en-CA"/>
          </a:p>
        </p:txBody>
      </p:sp>
      <p:sp>
        <p:nvSpPr>
          <p:cNvPr id="6" name="5 Marcador de número de diapositiva"/>
          <p:cNvSpPr>
            <a:spLocks noGrp="1"/>
          </p:cNvSpPr>
          <p:nvPr>
            <p:ph type="sldNum" sz="quarter" idx="12"/>
          </p:nvPr>
        </p:nvSpPr>
        <p:spPr/>
        <p:txBody>
          <a:bodyPr/>
          <a:lstStyle/>
          <a:p>
            <a:fld id="{0E25408C-4A3A-489C-99F9-0126FB10CF67}" type="slidenum">
              <a:rPr lang="en-CA" smtClean="0"/>
              <a:pPr/>
              <a:t>‹Nº›</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CA"/>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CA"/>
          </a:p>
        </p:txBody>
      </p:sp>
      <p:sp>
        <p:nvSpPr>
          <p:cNvPr id="4" name="3 Marcador de fecha"/>
          <p:cNvSpPr>
            <a:spLocks noGrp="1"/>
          </p:cNvSpPr>
          <p:nvPr>
            <p:ph type="dt" sz="half" idx="10"/>
          </p:nvPr>
        </p:nvSpPr>
        <p:spPr/>
        <p:txBody>
          <a:bodyPr/>
          <a:lstStyle/>
          <a:p>
            <a:fld id="{8A0B8695-1CF3-409C-BA91-A0FF136A2558}" type="datetimeFigureOut">
              <a:rPr lang="en-CA" smtClean="0"/>
              <a:pPr/>
              <a:t>12/06/2013</a:t>
            </a:fld>
            <a:endParaRPr lang="en-CA"/>
          </a:p>
        </p:txBody>
      </p:sp>
      <p:sp>
        <p:nvSpPr>
          <p:cNvPr id="5" name="4 Marcador de pie de página"/>
          <p:cNvSpPr>
            <a:spLocks noGrp="1"/>
          </p:cNvSpPr>
          <p:nvPr>
            <p:ph type="ftr" sz="quarter" idx="11"/>
          </p:nvPr>
        </p:nvSpPr>
        <p:spPr/>
        <p:txBody>
          <a:bodyPr/>
          <a:lstStyle/>
          <a:p>
            <a:endParaRPr lang="en-CA"/>
          </a:p>
        </p:txBody>
      </p:sp>
      <p:sp>
        <p:nvSpPr>
          <p:cNvPr id="6" name="5 Marcador de número de diapositiva"/>
          <p:cNvSpPr>
            <a:spLocks noGrp="1"/>
          </p:cNvSpPr>
          <p:nvPr>
            <p:ph type="sldNum" sz="quarter" idx="12"/>
          </p:nvPr>
        </p:nvSpPr>
        <p:spPr/>
        <p:txBody>
          <a:bodyPr/>
          <a:lstStyle/>
          <a:p>
            <a:fld id="{0E25408C-4A3A-489C-99F9-0126FB10CF67}" type="slidenum">
              <a:rPr lang="en-CA" smtClean="0"/>
              <a:pPr/>
              <a:t>‹Nº›</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CA"/>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CA"/>
          </a:p>
        </p:txBody>
      </p:sp>
      <p:sp>
        <p:nvSpPr>
          <p:cNvPr id="4" name="3 Marcador de fecha"/>
          <p:cNvSpPr>
            <a:spLocks noGrp="1"/>
          </p:cNvSpPr>
          <p:nvPr>
            <p:ph type="dt" sz="half" idx="10"/>
          </p:nvPr>
        </p:nvSpPr>
        <p:spPr/>
        <p:txBody>
          <a:bodyPr/>
          <a:lstStyle/>
          <a:p>
            <a:fld id="{8A0B8695-1CF3-409C-BA91-A0FF136A2558}" type="datetimeFigureOut">
              <a:rPr lang="en-CA" smtClean="0"/>
              <a:pPr/>
              <a:t>12/06/2013</a:t>
            </a:fld>
            <a:endParaRPr lang="en-CA"/>
          </a:p>
        </p:txBody>
      </p:sp>
      <p:sp>
        <p:nvSpPr>
          <p:cNvPr id="5" name="4 Marcador de pie de página"/>
          <p:cNvSpPr>
            <a:spLocks noGrp="1"/>
          </p:cNvSpPr>
          <p:nvPr>
            <p:ph type="ftr" sz="quarter" idx="11"/>
          </p:nvPr>
        </p:nvSpPr>
        <p:spPr/>
        <p:txBody>
          <a:bodyPr/>
          <a:lstStyle/>
          <a:p>
            <a:endParaRPr lang="en-CA"/>
          </a:p>
        </p:txBody>
      </p:sp>
      <p:sp>
        <p:nvSpPr>
          <p:cNvPr id="6" name="5 Marcador de número de diapositiva"/>
          <p:cNvSpPr>
            <a:spLocks noGrp="1"/>
          </p:cNvSpPr>
          <p:nvPr>
            <p:ph type="sldNum" sz="quarter" idx="12"/>
          </p:nvPr>
        </p:nvSpPr>
        <p:spPr/>
        <p:txBody>
          <a:bodyPr/>
          <a:lstStyle/>
          <a:p>
            <a:fld id="{0E25408C-4A3A-489C-99F9-0126FB10CF67}" type="slidenum">
              <a:rPr lang="en-CA" smtClean="0"/>
              <a:pPr/>
              <a:t>‹Nº›</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cxnSp>
        <p:nvCxnSpPr>
          <p:cNvPr id="10" name="Straight Connector 9"/>
          <p:cNvCxnSpPr/>
          <p:nvPr userDrawn="1"/>
        </p:nvCxnSpPr>
        <p:spPr>
          <a:xfrm>
            <a:off x="278849" y="4140316"/>
            <a:ext cx="5712563" cy="1607"/>
          </a:xfrm>
          <a:prstGeom prst="line">
            <a:avLst/>
          </a:prstGeom>
          <a:ln>
            <a:solidFill>
              <a:srgbClr val="10488D"/>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37338" y="332220"/>
            <a:ext cx="2920084" cy="872009"/>
          </a:xfrm>
          <a:prstGeom prst="rect">
            <a:avLst/>
          </a:prstGeom>
        </p:spPr>
      </p:pic>
      <p:pic>
        <p:nvPicPr>
          <p:cNvPr id="18" name="Picture 17" descr="Hosted-by.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6771230" y="230094"/>
            <a:ext cx="2051754" cy="942473"/>
          </a:xfrm>
          <a:prstGeom prst="rect">
            <a:avLst/>
          </a:prstGeom>
        </p:spPr>
      </p:pic>
      <p:pic>
        <p:nvPicPr>
          <p:cNvPr id="20" name="Picture 19"/>
          <p:cNvPicPr>
            <a:picLocks noChangeAspect="1"/>
          </p:cNvPicPr>
          <p:nvPr userDrawn="1"/>
        </p:nvPicPr>
        <p:blipFill rotWithShape="1">
          <a:blip r:embed="rId4" cstate="print"/>
          <a:srcRect l="1" r="37669"/>
          <a:stretch/>
        </p:blipFill>
        <p:spPr>
          <a:xfrm>
            <a:off x="6918547" y="1673322"/>
            <a:ext cx="2225453" cy="4403481"/>
          </a:xfrm>
          <a:prstGeom prst="rect">
            <a:avLst/>
          </a:prstGeom>
        </p:spPr>
      </p:pic>
      <p:sp>
        <p:nvSpPr>
          <p:cNvPr id="23"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1781D2-3619-1F49-97D3-3BC46D9FDD2D}" type="datetimeFigureOut">
              <a:rPr lang="en-US" smtClean="0"/>
              <a:pPr/>
              <a:t>6/12/2013</a:t>
            </a:fld>
            <a:endParaRPr lang="en-US" dirty="0"/>
          </a:p>
        </p:txBody>
      </p:sp>
      <p:sp>
        <p:nvSpPr>
          <p:cNvPr id="24" name="Footer Placeholder 1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Presenter</a:t>
            </a:r>
            <a:endParaRPr lang="en-US" dirty="0"/>
          </a:p>
        </p:txBody>
      </p:sp>
      <p:sp>
        <p:nvSpPr>
          <p:cNvPr id="25" name="Slide Number Placeholder 1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E30C0-7DC6-8645-8F10-9B3B7CAB8309}" type="slidenum">
              <a:rPr lang="en-US" smtClean="0"/>
              <a:pPr/>
              <a:t>‹Nº›</a:t>
            </a:fld>
            <a:endParaRPr lang="en-US"/>
          </a:p>
        </p:txBody>
      </p:sp>
    </p:spTree>
    <p:extLst>
      <p:ext uri="{BB962C8B-B14F-4D97-AF65-F5344CB8AC3E}">
        <p14:creationId xmlns="" xmlns:p14="http://schemas.microsoft.com/office/powerpoint/2010/main" val="2942361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6_Section Header">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540073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Section Header">
    <p:bg>
      <p:bgPr>
        <a:solidFill>
          <a:schemeClr val="bg1"/>
        </a:solidFill>
        <a:effectLst/>
      </p:bgPr>
    </p:bg>
    <p:spTree>
      <p:nvGrpSpPr>
        <p:cNvPr id="1" name=""/>
        <p:cNvGrpSpPr/>
        <p:nvPr/>
      </p:nvGrpSpPr>
      <p:grpSpPr>
        <a:xfrm>
          <a:off x="0" y="0"/>
          <a:ext cx="0" cy="0"/>
          <a:chOff x="0" y="0"/>
          <a:chExt cx="0" cy="0"/>
        </a:xfrm>
      </p:grpSpPr>
      <p:cxnSp>
        <p:nvCxnSpPr>
          <p:cNvPr id="12" name="Straight Connector 11"/>
          <p:cNvCxnSpPr/>
          <p:nvPr userDrawn="1"/>
        </p:nvCxnSpPr>
        <p:spPr>
          <a:xfrm>
            <a:off x="192142" y="1008041"/>
            <a:ext cx="843879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80735" y="187471"/>
            <a:ext cx="1698169" cy="507115"/>
          </a:xfrm>
          <a:prstGeom prst="rect">
            <a:avLst/>
          </a:prstGeom>
        </p:spPr>
      </p:pic>
      <p:pic>
        <p:nvPicPr>
          <p:cNvPr id="7" name="Picture 6" descr="Hosted-by.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658308" y="162838"/>
            <a:ext cx="1260224" cy="578884"/>
          </a:xfrm>
          <a:prstGeom prst="rect">
            <a:avLst/>
          </a:prstGeom>
        </p:spPr>
      </p:pic>
      <p:sp>
        <p:nvSpPr>
          <p:cNvPr id="4" name="Content Placeholder 3"/>
          <p:cNvSpPr>
            <a:spLocks noGrp="1"/>
          </p:cNvSpPr>
          <p:nvPr>
            <p:ph sz="quarter" idx="10"/>
          </p:nvPr>
        </p:nvSpPr>
        <p:spPr>
          <a:xfrm>
            <a:off x="343422" y="1171632"/>
            <a:ext cx="8049016" cy="5316850"/>
          </a:xfrm>
          <a:prstGeom prst="rect">
            <a:avLst/>
          </a:prstGeom>
        </p:spPr>
        <p:txBody>
          <a:bodyPr vert="horz"/>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1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E30C0-7DC6-8645-8F10-9B3B7CAB8309}" type="slidenum">
              <a:rPr lang="en-US" smtClean="0"/>
              <a:pPr/>
              <a:t>‹Nº›</a:t>
            </a:fld>
            <a:endParaRPr lang="en-US"/>
          </a:p>
        </p:txBody>
      </p:sp>
      <p:pic>
        <p:nvPicPr>
          <p:cNvPr id="13" name="Picture 12"/>
          <p:cNvPicPr>
            <a:picLocks noChangeAspect="1"/>
          </p:cNvPicPr>
          <p:nvPr userDrawn="1"/>
        </p:nvPicPr>
        <p:blipFill rotWithShape="1">
          <a:blip r:embed="rId4" cstate="print"/>
          <a:srcRect r="32242"/>
          <a:stretch/>
        </p:blipFill>
        <p:spPr>
          <a:xfrm>
            <a:off x="8316646" y="5065183"/>
            <a:ext cx="827354" cy="1792817"/>
          </a:xfrm>
          <a:prstGeom prst="rect">
            <a:avLst/>
          </a:prstGeom>
        </p:spPr>
      </p:pic>
      <p:sp>
        <p:nvSpPr>
          <p:cNvPr id="11" name="Title 1"/>
          <p:cNvSpPr>
            <a:spLocks noGrp="1"/>
          </p:cNvSpPr>
          <p:nvPr>
            <p:ph type="ctrTitle"/>
          </p:nvPr>
        </p:nvSpPr>
        <p:spPr>
          <a:xfrm>
            <a:off x="1928267" y="151019"/>
            <a:ext cx="5866228" cy="825187"/>
          </a:xfrm>
          <a:prstGeom prst="rect">
            <a:avLst/>
          </a:prstGeom>
        </p:spPr>
        <p:txBody>
          <a:bodyPr>
            <a:normAutofit/>
          </a:bodyPr>
          <a:lstStyle>
            <a:lvl1pPr algn="ctr">
              <a:defRPr sz="4800"/>
            </a:lvl1pPr>
          </a:lstStyle>
          <a:p>
            <a:r>
              <a:rPr lang="en-US" sz="5400" dirty="0" smtClean="0">
                <a:latin typeface="Segoe UI Light" panose="020B0502040204020203" pitchFamily="34" charset="0"/>
                <a:ea typeface="Segoe UI" panose="020B0502040204020203" pitchFamily="34" charset="0"/>
                <a:cs typeface="Segoe UI Light" panose="020B0502040204020203" pitchFamily="34" charset="0"/>
              </a:rPr>
              <a:t>Title Layout</a:t>
            </a:r>
            <a:endParaRPr lang="en-US" sz="5400" dirty="0">
              <a:latin typeface="Segoe UI Light" panose="020B0502040204020203" pitchFamily="34" charset="0"/>
              <a:ea typeface="Segoe UI" panose="020B0502040204020203" pitchFamily="34" charset="0"/>
              <a:cs typeface="Segoe UI Light" panose="020B0502040204020203" pitchFamily="34" charset="0"/>
            </a:endParaRPr>
          </a:p>
        </p:txBody>
      </p:sp>
    </p:spTree>
    <p:extLst>
      <p:ext uri="{BB962C8B-B14F-4D97-AF65-F5344CB8AC3E}">
        <p14:creationId xmlns="" xmlns:p14="http://schemas.microsoft.com/office/powerpoint/2010/main" val="3043559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Section Header">
    <p:bg>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2818355" y="237995"/>
            <a:ext cx="4534423" cy="450937"/>
          </a:xfrm>
          <a:prstGeom prst="rect">
            <a:avLst/>
          </a:prstGeom>
        </p:spPr>
        <p:txBody>
          <a:bodyPr>
            <a:normAutofit/>
          </a:bodyPr>
          <a:lstStyle/>
          <a:p>
            <a:r>
              <a:rPr lang="en-US" sz="5400" dirty="0" smtClean="0">
                <a:latin typeface="Segoe UI Light" panose="020B0502040204020203" pitchFamily="34" charset="0"/>
                <a:ea typeface="Segoe UI" panose="020B0502040204020203" pitchFamily="34" charset="0"/>
                <a:cs typeface="Segoe UI Light" panose="020B0502040204020203" pitchFamily="34" charset="0"/>
              </a:rPr>
              <a:t>Title Layout</a:t>
            </a:r>
            <a:endParaRPr lang="en-US" sz="5400" dirty="0">
              <a:latin typeface="Segoe UI Light" panose="020B0502040204020203" pitchFamily="34" charset="0"/>
              <a:ea typeface="Segoe UI" panose="020B0502040204020203" pitchFamily="34" charset="0"/>
              <a:cs typeface="Segoe UI Light" panose="020B0502040204020203" pitchFamily="34" charset="0"/>
            </a:endParaRPr>
          </a:p>
        </p:txBody>
      </p:sp>
      <p:sp>
        <p:nvSpPr>
          <p:cNvPr id="3" name="Text Placeholder 2"/>
          <p:cNvSpPr>
            <a:spLocks noGrp="1"/>
          </p:cNvSpPr>
          <p:nvPr>
            <p:ph type="body" sz="quarter" idx="11"/>
          </p:nvPr>
        </p:nvSpPr>
        <p:spPr>
          <a:xfrm>
            <a:off x="1189300" y="1844675"/>
            <a:ext cx="7246174" cy="3636378"/>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1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E30C0-7DC6-8645-8F10-9B3B7CAB8309}" type="slidenum">
              <a:rPr lang="en-US" smtClean="0"/>
              <a:pPr/>
              <a:t>‹Nº›</a:t>
            </a:fld>
            <a:endParaRPr lang="en-US"/>
          </a:p>
        </p:txBody>
      </p:sp>
      <p:cxnSp>
        <p:nvCxnSpPr>
          <p:cNvPr id="11" name="Straight Connector 10"/>
          <p:cNvCxnSpPr/>
          <p:nvPr userDrawn="1"/>
        </p:nvCxnSpPr>
        <p:spPr>
          <a:xfrm>
            <a:off x="167090" y="907833"/>
            <a:ext cx="843879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18105" y="174945"/>
            <a:ext cx="1679232" cy="501460"/>
          </a:xfrm>
          <a:prstGeom prst="rect">
            <a:avLst/>
          </a:prstGeom>
        </p:spPr>
      </p:pic>
      <p:pic>
        <p:nvPicPr>
          <p:cNvPr id="15" name="Picture 14" descr="Hosted-by.pn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555758" y="196485"/>
            <a:ext cx="1260224" cy="578884"/>
          </a:xfrm>
          <a:prstGeom prst="rect">
            <a:avLst/>
          </a:prstGeom>
        </p:spPr>
      </p:pic>
    </p:spTree>
    <p:extLst>
      <p:ext uri="{BB962C8B-B14F-4D97-AF65-F5344CB8AC3E}">
        <p14:creationId xmlns="" xmlns:p14="http://schemas.microsoft.com/office/powerpoint/2010/main" val="4145493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CA"/>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CA"/>
          </a:p>
        </p:txBody>
      </p:sp>
      <p:sp>
        <p:nvSpPr>
          <p:cNvPr id="4" name="3 Marcador de fecha"/>
          <p:cNvSpPr>
            <a:spLocks noGrp="1"/>
          </p:cNvSpPr>
          <p:nvPr>
            <p:ph type="dt" sz="half" idx="10"/>
          </p:nvPr>
        </p:nvSpPr>
        <p:spPr/>
        <p:txBody>
          <a:bodyPr/>
          <a:lstStyle/>
          <a:p>
            <a:fld id="{8A0B8695-1CF3-409C-BA91-A0FF136A2558}" type="datetimeFigureOut">
              <a:rPr lang="en-CA" smtClean="0"/>
              <a:pPr/>
              <a:t>12/06/2013</a:t>
            </a:fld>
            <a:endParaRPr lang="en-CA"/>
          </a:p>
        </p:txBody>
      </p:sp>
      <p:sp>
        <p:nvSpPr>
          <p:cNvPr id="5" name="4 Marcador de pie de página"/>
          <p:cNvSpPr>
            <a:spLocks noGrp="1"/>
          </p:cNvSpPr>
          <p:nvPr>
            <p:ph type="ftr" sz="quarter" idx="11"/>
          </p:nvPr>
        </p:nvSpPr>
        <p:spPr/>
        <p:txBody>
          <a:bodyPr/>
          <a:lstStyle/>
          <a:p>
            <a:endParaRPr lang="en-CA"/>
          </a:p>
        </p:txBody>
      </p:sp>
      <p:sp>
        <p:nvSpPr>
          <p:cNvPr id="6" name="5 Marcador de número de diapositiva"/>
          <p:cNvSpPr>
            <a:spLocks noGrp="1"/>
          </p:cNvSpPr>
          <p:nvPr>
            <p:ph type="sldNum" sz="quarter" idx="12"/>
          </p:nvPr>
        </p:nvSpPr>
        <p:spPr/>
        <p:txBody>
          <a:bodyPr/>
          <a:lstStyle/>
          <a:p>
            <a:fld id="{0E25408C-4A3A-489C-99F9-0126FB10CF67}" type="slidenum">
              <a:rPr lang="en-CA" smtClean="0"/>
              <a:pPr/>
              <a:t>‹Nº›</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CA"/>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A0B8695-1CF3-409C-BA91-A0FF136A2558}" type="datetimeFigureOut">
              <a:rPr lang="en-CA" smtClean="0"/>
              <a:pPr/>
              <a:t>12/06/2013</a:t>
            </a:fld>
            <a:endParaRPr lang="en-CA"/>
          </a:p>
        </p:txBody>
      </p:sp>
      <p:sp>
        <p:nvSpPr>
          <p:cNvPr id="5" name="4 Marcador de pie de página"/>
          <p:cNvSpPr>
            <a:spLocks noGrp="1"/>
          </p:cNvSpPr>
          <p:nvPr>
            <p:ph type="ftr" sz="quarter" idx="11"/>
          </p:nvPr>
        </p:nvSpPr>
        <p:spPr/>
        <p:txBody>
          <a:bodyPr/>
          <a:lstStyle/>
          <a:p>
            <a:endParaRPr lang="en-CA"/>
          </a:p>
        </p:txBody>
      </p:sp>
      <p:sp>
        <p:nvSpPr>
          <p:cNvPr id="6" name="5 Marcador de número de diapositiva"/>
          <p:cNvSpPr>
            <a:spLocks noGrp="1"/>
          </p:cNvSpPr>
          <p:nvPr>
            <p:ph type="sldNum" sz="quarter" idx="12"/>
          </p:nvPr>
        </p:nvSpPr>
        <p:spPr/>
        <p:txBody>
          <a:bodyPr/>
          <a:lstStyle/>
          <a:p>
            <a:fld id="{0E25408C-4A3A-489C-99F9-0126FB10CF67}" type="slidenum">
              <a:rPr lang="en-CA" smtClean="0"/>
              <a:pPr/>
              <a:t>‹Nº›</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CA"/>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CA"/>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CA"/>
          </a:p>
        </p:txBody>
      </p:sp>
      <p:sp>
        <p:nvSpPr>
          <p:cNvPr id="5" name="4 Marcador de fecha"/>
          <p:cNvSpPr>
            <a:spLocks noGrp="1"/>
          </p:cNvSpPr>
          <p:nvPr>
            <p:ph type="dt" sz="half" idx="10"/>
          </p:nvPr>
        </p:nvSpPr>
        <p:spPr/>
        <p:txBody>
          <a:bodyPr/>
          <a:lstStyle/>
          <a:p>
            <a:fld id="{8A0B8695-1CF3-409C-BA91-A0FF136A2558}" type="datetimeFigureOut">
              <a:rPr lang="en-CA" smtClean="0"/>
              <a:pPr/>
              <a:t>12/06/2013</a:t>
            </a:fld>
            <a:endParaRPr lang="en-CA"/>
          </a:p>
        </p:txBody>
      </p:sp>
      <p:sp>
        <p:nvSpPr>
          <p:cNvPr id="6" name="5 Marcador de pie de página"/>
          <p:cNvSpPr>
            <a:spLocks noGrp="1"/>
          </p:cNvSpPr>
          <p:nvPr>
            <p:ph type="ftr" sz="quarter" idx="11"/>
          </p:nvPr>
        </p:nvSpPr>
        <p:spPr/>
        <p:txBody>
          <a:bodyPr/>
          <a:lstStyle/>
          <a:p>
            <a:endParaRPr lang="en-CA"/>
          </a:p>
        </p:txBody>
      </p:sp>
      <p:sp>
        <p:nvSpPr>
          <p:cNvPr id="7" name="6 Marcador de número de diapositiva"/>
          <p:cNvSpPr>
            <a:spLocks noGrp="1"/>
          </p:cNvSpPr>
          <p:nvPr>
            <p:ph type="sldNum" sz="quarter" idx="12"/>
          </p:nvPr>
        </p:nvSpPr>
        <p:spPr/>
        <p:txBody>
          <a:bodyPr/>
          <a:lstStyle/>
          <a:p>
            <a:fld id="{0E25408C-4A3A-489C-99F9-0126FB10CF67}" type="slidenum">
              <a:rPr lang="en-CA" smtClean="0"/>
              <a:pPr/>
              <a:t>‹Nº›</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CA"/>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CA"/>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CA"/>
          </a:p>
        </p:txBody>
      </p:sp>
      <p:sp>
        <p:nvSpPr>
          <p:cNvPr id="7" name="6 Marcador de fecha"/>
          <p:cNvSpPr>
            <a:spLocks noGrp="1"/>
          </p:cNvSpPr>
          <p:nvPr>
            <p:ph type="dt" sz="half" idx="10"/>
          </p:nvPr>
        </p:nvSpPr>
        <p:spPr/>
        <p:txBody>
          <a:bodyPr/>
          <a:lstStyle/>
          <a:p>
            <a:fld id="{8A0B8695-1CF3-409C-BA91-A0FF136A2558}" type="datetimeFigureOut">
              <a:rPr lang="en-CA" smtClean="0"/>
              <a:pPr/>
              <a:t>12/06/2013</a:t>
            </a:fld>
            <a:endParaRPr lang="en-CA"/>
          </a:p>
        </p:txBody>
      </p:sp>
      <p:sp>
        <p:nvSpPr>
          <p:cNvPr id="8" name="7 Marcador de pie de página"/>
          <p:cNvSpPr>
            <a:spLocks noGrp="1"/>
          </p:cNvSpPr>
          <p:nvPr>
            <p:ph type="ftr" sz="quarter" idx="11"/>
          </p:nvPr>
        </p:nvSpPr>
        <p:spPr/>
        <p:txBody>
          <a:bodyPr/>
          <a:lstStyle/>
          <a:p>
            <a:endParaRPr lang="en-CA"/>
          </a:p>
        </p:txBody>
      </p:sp>
      <p:sp>
        <p:nvSpPr>
          <p:cNvPr id="9" name="8 Marcador de número de diapositiva"/>
          <p:cNvSpPr>
            <a:spLocks noGrp="1"/>
          </p:cNvSpPr>
          <p:nvPr>
            <p:ph type="sldNum" sz="quarter" idx="12"/>
          </p:nvPr>
        </p:nvSpPr>
        <p:spPr/>
        <p:txBody>
          <a:bodyPr/>
          <a:lstStyle/>
          <a:p>
            <a:fld id="{0E25408C-4A3A-489C-99F9-0126FB10CF67}" type="slidenum">
              <a:rPr lang="en-CA" smtClean="0"/>
              <a:pPr/>
              <a:t>‹Nº›</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CA"/>
          </a:p>
        </p:txBody>
      </p:sp>
      <p:sp>
        <p:nvSpPr>
          <p:cNvPr id="3" name="2 Marcador de fecha"/>
          <p:cNvSpPr>
            <a:spLocks noGrp="1"/>
          </p:cNvSpPr>
          <p:nvPr>
            <p:ph type="dt" sz="half" idx="10"/>
          </p:nvPr>
        </p:nvSpPr>
        <p:spPr/>
        <p:txBody>
          <a:bodyPr/>
          <a:lstStyle/>
          <a:p>
            <a:fld id="{8A0B8695-1CF3-409C-BA91-A0FF136A2558}" type="datetimeFigureOut">
              <a:rPr lang="en-CA" smtClean="0"/>
              <a:pPr/>
              <a:t>12/06/2013</a:t>
            </a:fld>
            <a:endParaRPr lang="en-CA"/>
          </a:p>
        </p:txBody>
      </p:sp>
      <p:sp>
        <p:nvSpPr>
          <p:cNvPr id="4" name="3 Marcador de pie de página"/>
          <p:cNvSpPr>
            <a:spLocks noGrp="1"/>
          </p:cNvSpPr>
          <p:nvPr>
            <p:ph type="ftr" sz="quarter" idx="11"/>
          </p:nvPr>
        </p:nvSpPr>
        <p:spPr/>
        <p:txBody>
          <a:bodyPr/>
          <a:lstStyle/>
          <a:p>
            <a:endParaRPr lang="en-CA"/>
          </a:p>
        </p:txBody>
      </p:sp>
      <p:sp>
        <p:nvSpPr>
          <p:cNvPr id="5" name="4 Marcador de número de diapositiva"/>
          <p:cNvSpPr>
            <a:spLocks noGrp="1"/>
          </p:cNvSpPr>
          <p:nvPr>
            <p:ph type="sldNum" sz="quarter" idx="12"/>
          </p:nvPr>
        </p:nvSpPr>
        <p:spPr/>
        <p:txBody>
          <a:bodyPr/>
          <a:lstStyle/>
          <a:p>
            <a:fld id="{0E25408C-4A3A-489C-99F9-0126FB10CF67}" type="slidenum">
              <a:rPr lang="en-CA" smtClean="0"/>
              <a:pPr/>
              <a:t>‹Nº›</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0B8695-1CF3-409C-BA91-A0FF136A2558}" type="datetimeFigureOut">
              <a:rPr lang="en-CA" smtClean="0"/>
              <a:pPr/>
              <a:t>12/06/2013</a:t>
            </a:fld>
            <a:endParaRPr lang="en-CA"/>
          </a:p>
        </p:txBody>
      </p:sp>
      <p:sp>
        <p:nvSpPr>
          <p:cNvPr id="3" name="2 Marcador de pie de página"/>
          <p:cNvSpPr>
            <a:spLocks noGrp="1"/>
          </p:cNvSpPr>
          <p:nvPr>
            <p:ph type="ftr" sz="quarter" idx="11"/>
          </p:nvPr>
        </p:nvSpPr>
        <p:spPr/>
        <p:txBody>
          <a:bodyPr/>
          <a:lstStyle/>
          <a:p>
            <a:endParaRPr lang="en-CA"/>
          </a:p>
        </p:txBody>
      </p:sp>
      <p:sp>
        <p:nvSpPr>
          <p:cNvPr id="4" name="3 Marcador de número de diapositiva"/>
          <p:cNvSpPr>
            <a:spLocks noGrp="1"/>
          </p:cNvSpPr>
          <p:nvPr>
            <p:ph type="sldNum" sz="quarter" idx="12"/>
          </p:nvPr>
        </p:nvSpPr>
        <p:spPr/>
        <p:txBody>
          <a:bodyPr/>
          <a:lstStyle/>
          <a:p>
            <a:fld id="{0E25408C-4A3A-489C-99F9-0126FB10CF67}" type="slidenum">
              <a:rPr lang="en-CA" smtClean="0"/>
              <a:pPr/>
              <a:t>‹Nº›</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CA"/>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CA"/>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A0B8695-1CF3-409C-BA91-A0FF136A2558}" type="datetimeFigureOut">
              <a:rPr lang="en-CA" smtClean="0"/>
              <a:pPr/>
              <a:t>12/06/2013</a:t>
            </a:fld>
            <a:endParaRPr lang="en-CA"/>
          </a:p>
        </p:txBody>
      </p:sp>
      <p:sp>
        <p:nvSpPr>
          <p:cNvPr id="6" name="5 Marcador de pie de página"/>
          <p:cNvSpPr>
            <a:spLocks noGrp="1"/>
          </p:cNvSpPr>
          <p:nvPr>
            <p:ph type="ftr" sz="quarter" idx="11"/>
          </p:nvPr>
        </p:nvSpPr>
        <p:spPr/>
        <p:txBody>
          <a:bodyPr/>
          <a:lstStyle/>
          <a:p>
            <a:endParaRPr lang="en-CA"/>
          </a:p>
        </p:txBody>
      </p:sp>
      <p:sp>
        <p:nvSpPr>
          <p:cNvPr id="7" name="6 Marcador de número de diapositiva"/>
          <p:cNvSpPr>
            <a:spLocks noGrp="1"/>
          </p:cNvSpPr>
          <p:nvPr>
            <p:ph type="sldNum" sz="quarter" idx="12"/>
          </p:nvPr>
        </p:nvSpPr>
        <p:spPr/>
        <p:txBody>
          <a:bodyPr/>
          <a:lstStyle/>
          <a:p>
            <a:fld id="{0E25408C-4A3A-489C-99F9-0126FB10CF67}" type="slidenum">
              <a:rPr lang="en-CA" smtClean="0"/>
              <a:pPr/>
              <a:t>‹Nº›</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CA"/>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A0B8695-1CF3-409C-BA91-A0FF136A2558}" type="datetimeFigureOut">
              <a:rPr lang="en-CA" smtClean="0"/>
              <a:pPr/>
              <a:t>12/06/2013</a:t>
            </a:fld>
            <a:endParaRPr lang="en-CA"/>
          </a:p>
        </p:txBody>
      </p:sp>
      <p:sp>
        <p:nvSpPr>
          <p:cNvPr id="6" name="5 Marcador de pie de página"/>
          <p:cNvSpPr>
            <a:spLocks noGrp="1"/>
          </p:cNvSpPr>
          <p:nvPr>
            <p:ph type="ftr" sz="quarter" idx="11"/>
          </p:nvPr>
        </p:nvSpPr>
        <p:spPr/>
        <p:txBody>
          <a:bodyPr/>
          <a:lstStyle/>
          <a:p>
            <a:endParaRPr lang="en-CA"/>
          </a:p>
        </p:txBody>
      </p:sp>
      <p:sp>
        <p:nvSpPr>
          <p:cNvPr id="7" name="6 Marcador de número de diapositiva"/>
          <p:cNvSpPr>
            <a:spLocks noGrp="1"/>
          </p:cNvSpPr>
          <p:nvPr>
            <p:ph type="sldNum" sz="quarter" idx="12"/>
          </p:nvPr>
        </p:nvSpPr>
        <p:spPr/>
        <p:txBody>
          <a:bodyPr/>
          <a:lstStyle/>
          <a:p>
            <a:fld id="{0E25408C-4A3A-489C-99F9-0126FB10CF67}" type="slidenum">
              <a:rPr lang="en-CA" smtClean="0"/>
              <a:pPr/>
              <a:t>‹Nº›</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CA"/>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CA"/>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0B8695-1CF3-409C-BA91-A0FF136A2558}" type="datetimeFigureOut">
              <a:rPr lang="en-CA" smtClean="0"/>
              <a:pPr/>
              <a:t>12/06/2013</a:t>
            </a:fld>
            <a:endParaRPr lang="en-CA"/>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25408C-4A3A-489C-99F9-0126FB10CF67}" type="slidenum">
              <a:rPr lang="en-CA" smtClean="0"/>
              <a:pPr/>
              <a:t>‹Nº›</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packagingspain.com/wp-content/reciclar.png" TargetMode="External"/><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jpeg"/><Relationship Id="rId10" Type="http://schemas.openxmlformats.org/officeDocument/2006/relationships/image" Target="../media/image21.png"/><Relationship Id="rId4" Type="http://schemas.openxmlformats.org/officeDocument/2006/relationships/image" Target="../media/image17.jpeg"/><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Grp="1" noChangeArrowheads="1"/>
          </p:cNvSpPr>
          <p:nvPr>
            <p:ph type="ctrTitle"/>
          </p:nvPr>
        </p:nvSpPr>
        <p:spPr>
          <a:xfrm>
            <a:off x="683568" y="2420888"/>
            <a:ext cx="7772400" cy="1728192"/>
          </a:xfrm>
        </p:spPr>
        <p:style>
          <a:lnRef idx="2">
            <a:schemeClr val="dk1"/>
          </a:lnRef>
          <a:fillRef idx="1">
            <a:schemeClr val="lt1"/>
          </a:fillRef>
          <a:effectRef idx="0">
            <a:schemeClr val="dk1"/>
          </a:effectRef>
          <a:fontRef idx="minor">
            <a:schemeClr val="dk1"/>
          </a:fontRef>
        </p:style>
        <p:txBody>
          <a:bodyPr>
            <a:normAutofit fontScale="90000"/>
          </a:bodyPr>
          <a:lstStyle/>
          <a:p>
            <a:pPr algn="ctr" eaLnBrk="1" hangingPunct="1">
              <a:defRPr/>
            </a:pPr>
            <a:r>
              <a:rPr lang="es-CR" sz="2400" b="1" dirty="0" smtClean="0"/>
              <a:t/>
            </a:r>
            <a:br>
              <a:rPr lang="es-CR" sz="2400" b="1" dirty="0" smtClean="0"/>
            </a:br>
            <a:r>
              <a:rPr lang="es-CR" sz="2400" b="1" dirty="0" smtClean="0"/>
              <a:t/>
            </a:r>
            <a:br>
              <a:rPr lang="es-CR" sz="2400" b="1" dirty="0" smtClean="0"/>
            </a:br>
            <a:r>
              <a:rPr lang="es-CR" sz="2400" b="1" dirty="0" smtClean="0"/>
              <a:t>Compras  Públicas Sustentables-</a:t>
            </a:r>
            <a:br>
              <a:rPr lang="es-CR" sz="2400" b="1" dirty="0" smtClean="0"/>
            </a:br>
            <a:r>
              <a:rPr lang="es-CR" sz="2400" b="1" dirty="0" smtClean="0"/>
              <a:t> Protección de la </a:t>
            </a:r>
            <a:r>
              <a:rPr lang="es-CR" sz="2400" b="1" dirty="0"/>
              <a:t>C</a:t>
            </a:r>
            <a:r>
              <a:rPr lang="es-CR" sz="2400" b="1" dirty="0" smtClean="0"/>
              <a:t>apa de Ozono</a:t>
            </a:r>
            <a:br>
              <a:rPr lang="es-CR" sz="2400" b="1" dirty="0" smtClean="0"/>
            </a:br>
            <a:endParaRPr lang="es-CR" sz="2400" b="1" dirty="0"/>
          </a:p>
        </p:txBody>
      </p:sp>
      <p:sp>
        <p:nvSpPr>
          <p:cNvPr id="4105" name="5 CuadroTexto"/>
          <p:cNvSpPr txBox="1">
            <a:spLocks noChangeArrowheads="1"/>
          </p:cNvSpPr>
          <p:nvPr/>
        </p:nvSpPr>
        <p:spPr bwMode="auto">
          <a:xfrm>
            <a:off x="7130268" y="6021388"/>
            <a:ext cx="1361270" cy="261610"/>
          </a:xfrm>
          <a:prstGeom prst="rect">
            <a:avLst/>
          </a:prstGeom>
          <a:noFill/>
          <a:ln w="9525">
            <a:noFill/>
            <a:miter lim="800000"/>
            <a:headEnd/>
            <a:tailEnd/>
          </a:ln>
        </p:spPr>
        <p:txBody>
          <a:bodyPr wrap="none">
            <a:spAutoFit/>
          </a:bodyPr>
          <a:lstStyle/>
          <a:p>
            <a:pPr algn="r"/>
            <a:r>
              <a:rPr lang="es-CR" sz="1100" b="0" i="1" dirty="0" smtClean="0"/>
              <a:t>Bogotá, junio 2013</a:t>
            </a:r>
            <a:endParaRPr lang="es-CR" sz="1100" b="0" i="1" dirty="0"/>
          </a:p>
        </p:txBody>
      </p:sp>
      <p:pic>
        <p:nvPicPr>
          <p:cNvPr id="8" name="7 Imagen" descr="logo minae.png"/>
          <p:cNvPicPr>
            <a:picLocks noChangeAspect="1"/>
          </p:cNvPicPr>
          <p:nvPr/>
        </p:nvPicPr>
        <p:blipFill>
          <a:blip r:embed="rId3" cstate="print"/>
          <a:stretch>
            <a:fillRect/>
          </a:stretch>
        </p:blipFill>
        <p:spPr>
          <a:xfrm>
            <a:off x="1835696" y="1052736"/>
            <a:ext cx="5952858" cy="98619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Compras Públicas en Costa Rica</a:t>
            </a:r>
            <a:endParaRPr lang="es-CR" dirty="0"/>
          </a:p>
        </p:txBody>
      </p:sp>
      <p:sp>
        <p:nvSpPr>
          <p:cNvPr id="3" name="2 Marcador de contenido"/>
          <p:cNvSpPr>
            <a:spLocks noGrp="1"/>
          </p:cNvSpPr>
          <p:nvPr>
            <p:ph idx="1"/>
          </p:nvPr>
        </p:nvSpPr>
        <p:spPr/>
        <p:txBody>
          <a:bodyPr/>
          <a:lstStyle/>
          <a:p>
            <a:pPr eaLnBrk="1" hangingPunct="1">
              <a:lnSpc>
                <a:spcPct val="90000"/>
              </a:lnSpc>
              <a:buFont typeface="Wingdings" pitchFamily="2" charset="2"/>
              <a:buChar char="ü"/>
              <a:defRPr/>
            </a:pPr>
            <a:endParaRPr lang="es-CR" sz="2400" b="1" dirty="0" smtClean="0"/>
          </a:p>
          <a:p>
            <a:pPr eaLnBrk="1" hangingPunct="1">
              <a:lnSpc>
                <a:spcPct val="90000"/>
              </a:lnSpc>
              <a:buFont typeface="Wingdings" pitchFamily="2" charset="2"/>
              <a:buChar char="ü"/>
              <a:defRPr/>
            </a:pPr>
            <a:endParaRPr lang="es-CR" sz="2400" b="1" dirty="0" smtClean="0"/>
          </a:p>
          <a:p>
            <a:pPr eaLnBrk="1" hangingPunct="1">
              <a:lnSpc>
                <a:spcPct val="90000"/>
              </a:lnSpc>
              <a:buFont typeface="Wingdings" pitchFamily="2" charset="2"/>
              <a:buChar char="ü"/>
              <a:defRPr/>
            </a:pPr>
            <a:r>
              <a:rPr lang="es-CR" sz="2400" b="1" dirty="0" smtClean="0"/>
              <a:t>Enero 2008</a:t>
            </a:r>
            <a:r>
              <a:rPr lang="es-CR" sz="2400" dirty="0" smtClean="0"/>
              <a:t>: El gobierno de Costa Rica presenta solicitud a PNUMA , por intermedio de </a:t>
            </a:r>
            <a:r>
              <a:rPr lang="es-CR" sz="2400" dirty="0" err="1" smtClean="0"/>
              <a:t>DiGeCA</a:t>
            </a:r>
            <a:r>
              <a:rPr lang="es-CR" sz="2400" dirty="0" smtClean="0"/>
              <a:t> – MINAET, para ser parte del proyecto piloto a nivel mundial.</a:t>
            </a:r>
          </a:p>
          <a:p>
            <a:pPr eaLnBrk="1" hangingPunct="1">
              <a:lnSpc>
                <a:spcPct val="90000"/>
              </a:lnSpc>
              <a:defRPr/>
            </a:pPr>
            <a:endParaRPr lang="es-CR" sz="2400" dirty="0" smtClean="0"/>
          </a:p>
          <a:p>
            <a:pPr eaLnBrk="1" hangingPunct="1">
              <a:lnSpc>
                <a:spcPct val="90000"/>
              </a:lnSpc>
              <a:buFont typeface="Wingdings" pitchFamily="2" charset="2"/>
              <a:buChar char="ü"/>
              <a:defRPr/>
            </a:pPr>
            <a:r>
              <a:rPr lang="es-CR" sz="2400" b="1" dirty="0" smtClean="0"/>
              <a:t>Enero 2009: </a:t>
            </a:r>
            <a:r>
              <a:rPr lang="es-CR" sz="2400" dirty="0" smtClean="0"/>
              <a:t>Se recibe la confirmación. </a:t>
            </a:r>
          </a:p>
          <a:p>
            <a:pPr lvl="1" eaLnBrk="1" hangingPunct="1">
              <a:lnSpc>
                <a:spcPct val="90000"/>
              </a:lnSpc>
              <a:defRPr/>
            </a:pPr>
            <a:r>
              <a:rPr lang="es-CR" sz="2000" dirty="0" smtClean="0"/>
              <a:t> Los países del proyecto piloto iniciales fueron: </a:t>
            </a:r>
            <a:r>
              <a:rPr lang="es-ES" sz="2000" dirty="0" smtClean="0"/>
              <a:t>México, Túnez - Marruecos, Mauricio, Chile, Uruguay</a:t>
            </a:r>
            <a:r>
              <a:rPr lang="en-US" sz="2000" dirty="0" smtClean="0"/>
              <a:t> </a:t>
            </a:r>
            <a:r>
              <a:rPr lang="es-ES" sz="2000" dirty="0" smtClean="0"/>
              <a:t>y Costa Rica.</a:t>
            </a:r>
            <a:endParaRPr lang="en-US" sz="2000" dirty="0" smtClean="0"/>
          </a:p>
          <a:p>
            <a:endParaRPr lang="es-CR" dirty="0"/>
          </a:p>
        </p:txBody>
      </p:sp>
      <p:cxnSp>
        <p:nvCxnSpPr>
          <p:cNvPr id="4" name="3 Conector recto"/>
          <p:cNvCxnSpPr/>
          <p:nvPr/>
        </p:nvCxnSpPr>
        <p:spPr>
          <a:xfrm>
            <a:off x="0" y="1447800"/>
            <a:ext cx="9144000" cy="0"/>
          </a:xfrm>
          <a:prstGeom prst="line">
            <a:avLst/>
          </a:prstGeom>
          <a:ln w="63500" cmpd="tri"/>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31640" y="404664"/>
            <a:ext cx="7355160" cy="662136"/>
          </a:xfrm>
        </p:spPr>
        <p:txBody>
          <a:bodyPr>
            <a:normAutofit fontScale="90000"/>
          </a:bodyPr>
          <a:lstStyle/>
          <a:p>
            <a:pPr algn="ctr" eaLnBrk="1" hangingPunct="1">
              <a:defRPr/>
            </a:pPr>
            <a:r>
              <a:rPr lang="es-CR" b="1" dirty="0" smtClean="0"/>
              <a:t>Objetivos</a:t>
            </a:r>
            <a:endParaRPr lang="en-US" b="1" dirty="0" smtClean="0"/>
          </a:p>
        </p:txBody>
      </p:sp>
      <p:sp>
        <p:nvSpPr>
          <p:cNvPr id="4099" name="Rectangle 3"/>
          <p:cNvSpPr>
            <a:spLocks noGrp="1" noChangeArrowheads="1"/>
          </p:cNvSpPr>
          <p:nvPr>
            <p:ph idx="1"/>
          </p:nvPr>
        </p:nvSpPr>
        <p:spPr>
          <a:xfrm>
            <a:off x="990600" y="1295400"/>
            <a:ext cx="7239000" cy="5257800"/>
          </a:xfrm>
        </p:spPr>
        <p:txBody>
          <a:bodyPr>
            <a:normAutofit/>
          </a:bodyPr>
          <a:lstStyle/>
          <a:p>
            <a:pPr eaLnBrk="1" hangingPunct="1">
              <a:lnSpc>
                <a:spcPct val="80000"/>
              </a:lnSpc>
              <a:buFont typeface="Wingdings" pitchFamily="2" charset="2"/>
              <a:buNone/>
              <a:defRPr/>
            </a:pPr>
            <a:r>
              <a:rPr lang="es-ES" sz="2400" b="1" dirty="0" smtClean="0"/>
              <a:t>Objetivo General del Proyecto Piloto SPP Mundial:</a:t>
            </a:r>
          </a:p>
          <a:p>
            <a:pPr eaLnBrk="1" hangingPunct="1">
              <a:lnSpc>
                <a:spcPct val="80000"/>
              </a:lnSpc>
              <a:defRPr/>
            </a:pPr>
            <a:r>
              <a:rPr lang="es-ES" sz="2400" dirty="0" smtClean="0"/>
              <a:t>“Creación de capacidad para las compras públicas sustentables“</a:t>
            </a:r>
          </a:p>
          <a:p>
            <a:pPr eaLnBrk="1" hangingPunct="1">
              <a:lnSpc>
                <a:spcPct val="80000"/>
              </a:lnSpc>
              <a:defRPr/>
            </a:pPr>
            <a:endParaRPr lang="es-ES" sz="2400" dirty="0" smtClean="0"/>
          </a:p>
          <a:p>
            <a:pPr eaLnBrk="1" hangingPunct="1">
              <a:lnSpc>
                <a:spcPct val="80000"/>
              </a:lnSpc>
              <a:buFont typeface="Wingdings" pitchFamily="2" charset="2"/>
              <a:buNone/>
              <a:defRPr/>
            </a:pPr>
            <a:r>
              <a:rPr lang="es-ES" sz="2400" b="1" dirty="0" smtClean="0"/>
              <a:t>Objetivos Específicos:</a:t>
            </a:r>
          </a:p>
          <a:p>
            <a:pPr eaLnBrk="1" hangingPunct="1">
              <a:lnSpc>
                <a:spcPct val="80000"/>
              </a:lnSpc>
              <a:buFont typeface="Wingdings" pitchFamily="2" charset="2"/>
              <a:buNone/>
              <a:defRPr/>
            </a:pPr>
            <a:endParaRPr lang="es-ES" sz="2400" b="1" dirty="0" smtClean="0"/>
          </a:p>
          <a:p>
            <a:pPr eaLnBrk="1" hangingPunct="1">
              <a:lnSpc>
                <a:spcPct val="80000"/>
              </a:lnSpc>
              <a:defRPr/>
            </a:pPr>
            <a:r>
              <a:rPr lang="es-ES" sz="2400" dirty="0" smtClean="0"/>
              <a:t>Promover la creación de capacidades y apoyar el desarrollo de una política nacional . </a:t>
            </a:r>
          </a:p>
          <a:p>
            <a:pPr eaLnBrk="1" hangingPunct="1">
              <a:lnSpc>
                <a:spcPct val="80000"/>
              </a:lnSpc>
              <a:defRPr/>
            </a:pPr>
            <a:endParaRPr lang="es-ES" sz="2400" dirty="0" smtClean="0"/>
          </a:p>
          <a:p>
            <a:pPr eaLnBrk="1" hangingPunct="1">
              <a:lnSpc>
                <a:spcPct val="80000"/>
              </a:lnSpc>
              <a:defRPr/>
            </a:pPr>
            <a:r>
              <a:rPr lang="es-ES" sz="2400" dirty="0" smtClean="0"/>
              <a:t>Adaptar y mejorar el enfoque  Compras Públicas Sustentables.</a:t>
            </a:r>
          </a:p>
          <a:p>
            <a:pPr eaLnBrk="1" hangingPunct="1">
              <a:lnSpc>
                <a:spcPct val="80000"/>
              </a:lnSpc>
              <a:defRPr/>
            </a:pPr>
            <a:endParaRPr lang="es-ES" sz="2400" dirty="0" smtClean="0"/>
          </a:p>
        </p:txBody>
      </p:sp>
      <p:cxnSp>
        <p:nvCxnSpPr>
          <p:cNvPr id="4" name="3 Conector recto"/>
          <p:cNvCxnSpPr/>
          <p:nvPr/>
        </p:nvCxnSpPr>
        <p:spPr>
          <a:xfrm>
            <a:off x="0" y="1066800"/>
            <a:ext cx="9144000" cy="0"/>
          </a:xfrm>
          <a:prstGeom prst="line">
            <a:avLst/>
          </a:prstGeom>
          <a:ln w="63500" cmpd="tri"/>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17145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5" name="4 Rectángulo"/>
          <p:cNvSpPr/>
          <p:nvPr/>
        </p:nvSpPr>
        <p:spPr>
          <a:xfrm>
            <a:off x="0" y="0"/>
            <a:ext cx="17145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cxnSp>
        <p:nvCxnSpPr>
          <p:cNvPr id="12" name="11 Conector recto"/>
          <p:cNvCxnSpPr/>
          <p:nvPr/>
        </p:nvCxnSpPr>
        <p:spPr>
          <a:xfrm>
            <a:off x="0" y="1981200"/>
            <a:ext cx="9144000" cy="0"/>
          </a:xfrm>
          <a:prstGeom prst="line">
            <a:avLst/>
          </a:prstGeom>
          <a:ln w="63500" cmpd="tri"/>
        </p:spPr>
        <p:style>
          <a:lnRef idx="1">
            <a:schemeClr val="accent1"/>
          </a:lnRef>
          <a:fillRef idx="0">
            <a:schemeClr val="accent1"/>
          </a:fillRef>
          <a:effectRef idx="0">
            <a:schemeClr val="accent1"/>
          </a:effectRef>
          <a:fontRef idx="minor">
            <a:schemeClr val="tx1"/>
          </a:fontRef>
        </p:style>
      </p:cxnSp>
      <p:sp>
        <p:nvSpPr>
          <p:cNvPr id="2" name="1 Título"/>
          <p:cNvSpPr>
            <a:spLocks noGrp="1"/>
          </p:cNvSpPr>
          <p:nvPr>
            <p:ph type="title"/>
          </p:nvPr>
        </p:nvSpPr>
        <p:spPr>
          <a:xfrm>
            <a:off x="990600" y="609600"/>
            <a:ext cx="6686550" cy="1143000"/>
          </a:xfrm>
        </p:spPr>
        <p:txBody>
          <a:bodyPr rtlCol="0">
            <a:noAutofit/>
          </a:bodyPr>
          <a:lstStyle/>
          <a:p>
            <a:pPr eaLnBrk="1" fontAlgn="auto" hangingPunct="1">
              <a:spcAft>
                <a:spcPts val="0"/>
              </a:spcAft>
              <a:defRPr/>
            </a:pPr>
            <a:r>
              <a:rPr lang="es-MX" sz="2400" dirty="0" smtClean="0">
                <a:latin typeface="Arial Black" pitchFamily="34" charset="0"/>
              </a:rPr>
              <a:t>Las Compras Públicas Sustentables adoptado por el Grupo de Trabajo</a:t>
            </a:r>
            <a:endParaRPr lang="es-CR" sz="2400" dirty="0">
              <a:latin typeface="Arial Black" pitchFamily="34" charset="0"/>
            </a:endParaRPr>
          </a:p>
        </p:txBody>
      </p:sp>
      <p:sp>
        <p:nvSpPr>
          <p:cNvPr id="15362" name="2 Marcador de contenido"/>
          <p:cNvSpPr>
            <a:spLocks noGrp="1"/>
          </p:cNvSpPr>
          <p:nvPr>
            <p:ph idx="1"/>
          </p:nvPr>
        </p:nvSpPr>
        <p:spPr>
          <a:xfrm>
            <a:off x="2071688" y="2500313"/>
            <a:ext cx="6615112" cy="3625850"/>
          </a:xfrm>
        </p:spPr>
        <p:txBody>
          <a:bodyPr>
            <a:normAutofit fontScale="92500"/>
          </a:bodyPr>
          <a:lstStyle/>
          <a:p>
            <a:pPr algn="just" eaLnBrk="1" hangingPunct="1">
              <a:defRPr/>
            </a:pPr>
            <a:r>
              <a:rPr lang="es-MX" sz="2800" dirty="0" smtClean="0"/>
              <a:t>Son un proceso por medio del cual las organizaciones satisfacen sus necesidades de bienes, servicios, trabajos y utilidades.  Tomando de manera integrada e interdependiente (no aislada) los aspectos:</a:t>
            </a:r>
          </a:p>
          <a:p>
            <a:pPr algn="just" eaLnBrk="1" hangingPunct="1">
              <a:buFont typeface="Wingdings" pitchFamily="2" charset="2"/>
              <a:buChar char="ü"/>
              <a:defRPr/>
            </a:pPr>
            <a:r>
              <a:rPr lang="es-MX" sz="2800" dirty="0" smtClean="0"/>
              <a:t> </a:t>
            </a:r>
            <a:r>
              <a:rPr lang="es-MX" sz="2800" b="1" dirty="0" smtClean="0"/>
              <a:t>Sociales</a:t>
            </a:r>
          </a:p>
          <a:p>
            <a:pPr algn="just" eaLnBrk="1" hangingPunct="1">
              <a:buFont typeface="Wingdings" pitchFamily="2" charset="2"/>
              <a:buChar char="ü"/>
              <a:defRPr/>
            </a:pPr>
            <a:r>
              <a:rPr lang="es-MX" sz="2800" b="1" dirty="0" smtClean="0"/>
              <a:t>Económicos </a:t>
            </a:r>
          </a:p>
          <a:p>
            <a:pPr algn="just" eaLnBrk="1" hangingPunct="1">
              <a:buFont typeface="Wingdings" pitchFamily="2" charset="2"/>
              <a:buChar char="ü"/>
              <a:defRPr/>
            </a:pPr>
            <a:r>
              <a:rPr lang="es-MX" sz="2800" b="1" dirty="0" smtClean="0"/>
              <a:t>Ambientales</a:t>
            </a:r>
            <a:r>
              <a:rPr lang="es-MX" sz="2800" dirty="0" smtClean="0"/>
              <a:t> </a:t>
            </a:r>
          </a:p>
          <a:p>
            <a:pPr algn="just" eaLnBrk="1" hangingPunct="1">
              <a:buNone/>
              <a:defRPr/>
            </a:pPr>
            <a:endParaRPr lang="es-CR" dirty="0" smtClean="0"/>
          </a:p>
        </p:txBody>
      </p:sp>
      <p:pic>
        <p:nvPicPr>
          <p:cNvPr id="7174" name="Imagen 5" descr="Ver imagen en tamaño completo">
            <a:hlinkClick r:id="rId3"/>
          </p:cNvPr>
          <p:cNvPicPr>
            <a:picLocks noChangeAspect="1" noChangeArrowheads="1"/>
          </p:cNvPicPr>
          <p:nvPr/>
        </p:nvPicPr>
        <p:blipFill>
          <a:blip r:embed="rId4" cstate="print"/>
          <a:srcRect/>
          <a:stretch>
            <a:fillRect/>
          </a:stretch>
        </p:blipFill>
        <p:spPr bwMode="auto">
          <a:xfrm>
            <a:off x="0" y="5029200"/>
            <a:ext cx="1752600" cy="1447800"/>
          </a:xfrm>
          <a:prstGeom prst="rect">
            <a:avLst/>
          </a:prstGeom>
          <a:noFill/>
          <a:ln w="9525">
            <a:noFill/>
            <a:miter lim="800000"/>
            <a:headEnd/>
            <a:tailEnd/>
          </a:ln>
        </p:spPr>
      </p:pic>
      <p:sp>
        <p:nvSpPr>
          <p:cNvPr id="7177"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7178" name="Rectangle 5"/>
          <p:cNvSpPr>
            <a:spLocks noChangeArrowheads="1"/>
          </p:cNvSpPr>
          <p:nvPr/>
        </p:nvSpPr>
        <p:spPr bwMode="auto">
          <a:xfrm>
            <a:off x="0" y="1533525"/>
            <a:ext cx="9144000" cy="0"/>
          </a:xfrm>
          <a:prstGeom prst="rect">
            <a:avLst/>
          </a:prstGeom>
          <a:noFill/>
          <a:ln w="9525">
            <a:noFill/>
            <a:miter lim="800000"/>
            <a:headEnd/>
            <a:tailEnd/>
          </a:ln>
        </p:spPr>
        <p:txBody>
          <a:bodyPr wrap="none" anchor="ctr">
            <a:spAutoFit/>
          </a:bodyPr>
          <a:lstStyle/>
          <a:p>
            <a:endParaRPr lang="es-ES">
              <a:latin typeface="Calibri" pitchFamily="34" charset="0"/>
              <a:cs typeface="Arial" charset="0"/>
            </a:endParaRPr>
          </a:p>
        </p:txBody>
      </p:sp>
      <p:sp>
        <p:nvSpPr>
          <p:cNvPr id="7179" name="Rectangle 6"/>
          <p:cNvSpPr>
            <a:spLocks noChangeArrowheads="1"/>
          </p:cNvSpPr>
          <p:nvPr/>
        </p:nvSpPr>
        <p:spPr bwMode="auto">
          <a:xfrm>
            <a:off x="0" y="2619375"/>
            <a:ext cx="9144000" cy="0"/>
          </a:xfrm>
          <a:prstGeom prst="rect">
            <a:avLst/>
          </a:prstGeom>
          <a:noFill/>
          <a:ln w="9525">
            <a:noFill/>
            <a:miter lim="800000"/>
            <a:headEnd/>
            <a:tailEnd/>
          </a:ln>
        </p:spPr>
        <p:txBody>
          <a:bodyPr wrap="none" anchor="ctr">
            <a:spAutoFit/>
          </a:bodyPr>
          <a:lstStyle/>
          <a:p>
            <a:endParaRPr lang="es-ES">
              <a:latin typeface="Calibri" pitchFamily="34" charset="0"/>
              <a:cs typeface="Arial" charset="0"/>
            </a:endParaRPr>
          </a:p>
        </p:txBody>
      </p:sp>
      <p:pic>
        <p:nvPicPr>
          <p:cNvPr id="13" name="Imagen 4" descr="naturaleza"/>
          <p:cNvPicPr>
            <a:picLocks noChangeAspect="1" noChangeArrowheads="1"/>
          </p:cNvPicPr>
          <p:nvPr/>
        </p:nvPicPr>
        <p:blipFill>
          <a:blip r:embed="rId5" cstate="print"/>
          <a:srcRect/>
          <a:stretch>
            <a:fillRect/>
          </a:stretch>
        </p:blipFill>
        <p:spPr bwMode="auto">
          <a:xfrm>
            <a:off x="533400" y="5410200"/>
            <a:ext cx="609600" cy="609600"/>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a:off x="381000" y="2590800"/>
            <a:ext cx="914400" cy="819150"/>
          </a:xfrm>
          <a:prstGeom prst="rect">
            <a:avLst/>
          </a:prstGeom>
          <a:noFill/>
          <a:ln w="9525">
            <a:noFill/>
            <a:miter lim="800000"/>
            <a:headEnd/>
            <a:tailEnd/>
          </a:ln>
        </p:spPr>
      </p:pic>
      <p:pic>
        <p:nvPicPr>
          <p:cNvPr id="1027" name="Picture 3"/>
          <p:cNvPicPr>
            <a:picLocks noChangeAspect="1" noChangeArrowheads="1"/>
          </p:cNvPicPr>
          <p:nvPr/>
        </p:nvPicPr>
        <p:blipFill>
          <a:blip r:embed="rId7" cstate="print"/>
          <a:srcRect/>
          <a:stretch>
            <a:fillRect/>
          </a:stretch>
        </p:blipFill>
        <p:spPr bwMode="auto">
          <a:xfrm>
            <a:off x="381000" y="3810000"/>
            <a:ext cx="990601"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17145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cxnSp>
        <p:nvCxnSpPr>
          <p:cNvPr id="11" name="10 Conector recto"/>
          <p:cNvCxnSpPr/>
          <p:nvPr/>
        </p:nvCxnSpPr>
        <p:spPr>
          <a:xfrm>
            <a:off x="0" y="1371600"/>
            <a:ext cx="9144000" cy="0"/>
          </a:xfrm>
          <a:prstGeom prst="line">
            <a:avLst/>
          </a:prstGeom>
          <a:ln w="63500" cmpd="tri"/>
        </p:spPr>
        <p:style>
          <a:lnRef idx="1">
            <a:schemeClr val="accent1"/>
          </a:lnRef>
          <a:fillRef idx="0">
            <a:schemeClr val="accent1"/>
          </a:fillRef>
          <a:effectRef idx="0">
            <a:schemeClr val="accent1"/>
          </a:effectRef>
          <a:fontRef idx="minor">
            <a:schemeClr val="tx1"/>
          </a:fontRef>
        </p:style>
      </p:cxnSp>
      <p:sp>
        <p:nvSpPr>
          <p:cNvPr id="2" name="1 Título"/>
          <p:cNvSpPr>
            <a:spLocks noGrp="1"/>
          </p:cNvSpPr>
          <p:nvPr>
            <p:ph type="title"/>
          </p:nvPr>
        </p:nvSpPr>
        <p:spPr>
          <a:xfrm>
            <a:off x="1828800" y="228600"/>
            <a:ext cx="6786563" cy="1066800"/>
          </a:xfrm>
        </p:spPr>
        <p:txBody>
          <a:bodyPr rtlCol="0">
            <a:normAutofit/>
          </a:bodyPr>
          <a:lstStyle/>
          <a:p>
            <a:pPr eaLnBrk="1" fontAlgn="auto" hangingPunct="1">
              <a:spcAft>
                <a:spcPts val="0"/>
              </a:spcAft>
              <a:defRPr/>
            </a:pPr>
            <a:r>
              <a:rPr lang="es-MX" sz="3200" dirty="0" smtClean="0">
                <a:latin typeface="Arial Black" pitchFamily="34" charset="0"/>
              </a:rPr>
              <a:t>Compras Públicas Sustentables </a:t>
            </a:r>
            <a:endParaRPr lang="es-CR" sz="3200" dirty="0">
              <a:latin typeface="Arial Black" pitchFamily="34" charset="0"/>
            </a:endParaRPr>
          </a:p>
        </p:txBody>
      </p:sp>
      <p:sp>
        <p:nvSpPr>
          <p:cNvPr id="3" name="2 Marcador de contenido"/>
          <p:cNvSpPr>
            <a:spLocks noGrp="1"/>
          </p:cNvSpPr>
          <p:nvPr>
            <p:ph idx="1"/>
          </p:nvPr>
        </p:nvSpPr>
        <p:spPr>
          <a:xfrm>
            <a:off x="1905000" y="1524000"/>
            <a:ext cx="6934200" cy="4953000"/>
          </a:xfrm>
        </p:spPr>
        <p:txBody>
          <a:bodyPr rtlCol="0">
            <a:normAutofit fontScale="40000" lnSpcReduction="20000"/>
          </a:bodyPr>
          <a:lstStyle/>
          <a:p>
            <a:pPr eaLnBrk="1" fontAlgn="auto" hangingPunct="1">
              <a:spcAft>
                <a:spcPts val="0"/>
              </a:spcAft>
              <a:buFont typeface="Arial" pitchFamily="34" charset="0"/>
              <a:buNone/>
              <a:defRPr/>
            </a:pPr>
            <a:r>
              <a:rPr lang="es-CR" b="1" dirty="0" smtClean="0"/>
              <a:t>	</a:t>
            </a:r>
            <a:r>
              <a:rPr lang="es-CR" dirty="0" smtClean="0"/>
              <a:t>Las compras ó adquisiciones sustentables, integran en su elección de servicios y bienes lo siguiente:</a:t>
            </a:r>
          </a:p>
          <a:p>
            <a:pPr eaLnBrk="1" fontAlgn="auto" hangingPunct="1">
              <a:spcAft>
                <a:spcPts val="0"/>
              </a:spcAft>
              <a:buFont typeface="Arial" pitchFamily="34" charset="0"/>
              <a:buNone/>
              <a:defRPr/>
            </a:pPr>
            <a:endParaRPr lang="es-CR" b="1" dirty="0" smtClean="0"/>
          </a:p>
          <a:p>
            <a:pPr eaLnBrk="1" fontAlgn="auto" hangingPunct="1">
              <a:spcAft>
                <a:spcPts val="0"/>
              </a:spcAft>
              <a:buNone/>
              <a:defRPr/>
            </a:pPr>
            <a:r>
              <a:rPr lang="es-CR" b="1" dirty="0" smtClean="0"/>
              <a:t>Consideraciones económicas: </a:t>
            </a:r>
          </a:p>
          <a:p>
            <a:pPr lvl="2">
              <a:buNone/>
              <a:defRPr/>
            </a:pPr>
            <a:endParaRPr lang="es-CR" b="1" dirty="0" smtClean="0"/>
          </a:p>
          <a:p>
            <a:pPr lvl="2">
              <a:buFont typeface="Wingdings" pitchFamily="2" charset="2"/>
              <a:buChar char="ü"/>
              <a:defRPr/>
            </a:pPr>
            <a:r>
              <a:rPr lang="es-CR" sz="3400" dirty="0" smtClean="0"/>
              <a:t>valor monetario</a:t>
            </a:r>
          </a:p>
          <a:p>
            <a:pPr lvl="2">
              <a:buFont typeface="Wingdings" pitchFamily="2" charset="2"/>
              <a:buChar char="ü"/>
              <a:defRPr/>
            </a:pPr>
            <a:r>
              <a:rPr lang="es-CR" sz="3400" dirty="0" smtClean="0"/>
              <a:t> precio</a:t>
            </a:r>
          </a:p>
          <a:p>
            <a:pPr lvl="2">
              <a:buFont typeface="Wingdings" pitchFamily="2" charset="2"/>
              <a:buChar char="ü"/>
              <a:defRPr/>
            </a:pPr>
            <a:r>
              <a:rPr lang="es-CR" sz="3400" dirty="0" smtClean="0"/>
              <a:t> calidad</a:t>
            </a:r>
          </a:p>
          <a:p>
            <a:pPr lvl="2">
              <a:buFont typeface="Wingdings" pitchFamily="2" charset="2"/>
              <a:buChar char="ü"/>
              <a:defRPr/>
            </a:pPr>
            <a:r>
              <a:rPr lang="es-CR" sz="3400" dirty="0" smtClean="0"/>
              <a:t>Funcionalidad</a:t>
            </a:r>
          </a:p>
          <a:p>
            <a:pPr lvl="2">
              <a:buFont typeface="Wingdings" pitchFamily="2" charset="2"/>
              <a:buChar char="ü"/>
              <a:defRPr/>
            </a:pPr>
            <a:r>
              <a:rPr lang="es-CR" sz="3400" dirty="0" smtClean="0"/>
              <a:t>mantenimiento durante su vida útil.</a:t>
            </a:r>
          </a:p>
          <a:p>
            <a:pPr eaLnBrk="1" fontAlgn="auto" hangingPunct="1">
              <a:spcAft>
                <a:spcPts val="0"/>
              </a:spcAft>
              <a:buFont typeface="Wingdings" pitchFamily="2" charset="2"/>
              <a:buChar char="ü"/>
              <a:defRPr/>
            </a:pPr>
            <a:endParaRPr lang="es-CR" dirty="0" smtClean="0"/>
          </a:p>
          <a:p>
            <a:pPr eaLnBrk="1" fontAlgn="auto" hangingPunct="1">
              <a:spcAft>
                <a:spcPts val="0"/>
              </a:spcAft>
              <a:buNone/>
              <a:defRPr/>
            </a:pPr>
            <a:r>
              <a:rPr lang="es-CR" sz="3300" b="1" dirty="0" smtClean="0"/>
              <a:t>Consideraciones </a:t>
            </a:r>
            <a:r>
              <a:rPr lang="es-CR" sz="3300" b="1" dirty="0"/>
              <a:t>hacia el medio ambiente </a:t>
            </a:r>
            <a:r>
              <a:rPr lang="es-CR" sz="3300" b="1" dirty="0" smtClean="0"/>
              <a:t>(“ambiente sostenible”):</a:t>
            </a:r>
            <a:r>
              <a:rPr lang="es-CR" dirty="0" smtClean="0"/>
              <a:t>	</a:t>
            </a:r>
          </a:p>
          <a:p>
            <a:pPr eaLnBrk="1" fontAlgn="auto" hangingPunct="1">
              <a:spcAft>
                <a:spcPts val="0"/>
              </a:spcAft>
              <a:buFont typeface="Wingdings" pitchFamily="2" charset="2"/>
              <a:buChar char="ü"/>
              <a:defRPr/>
            </a:pPr>
            <a:r>
              <a:rPr lang="es-CR" dirty="0" smtClean="0"/>
              <a:t>los efectos positivos en </a:t>
            </a:r>
            <a:r>
              <a:rPr lang="es-CR" u="sng" dirty="0" smtClean="0"/>
              <a:t>todo</a:t>
            </a:r>
            <a:r>
              <a:rPr lang="es-CR" dirty="0" smtClean="0"/>
              <a:t> su ciclo de vida.</a:t>
            </a:r>
          </a:p>
          <a:p>
            <a:pPr eaLnBrk="1" fontAlgn="auto" hangingPunct="1">
              <a:spcAft>
                <a:spcPts val="0"/>
              </a:spcAft>
              <a:buFont typeface="Wingdings" pitchFamily="2" charset="2"/>
              <a:buChar char="ü"/>
              <a:defRPr/>
            </a:pPr>
            <a:endParaRPr lang="es-CR" dirty="0" smtClean="0"/>
          </a:p>
          <a:p>
            <a:pPr eaLnBrk="1" fontAlgn="auto" hangingPunct="1">
              <a:spcAft>
                <a:spcPts val="0"/>
              </a:spcAft>
              <a:buNone/>
              <a:defRPr/>
            </a:pPr>
            <a:r>
              <a:rPr lang="es-CR" sz="3300" b="1" dirty="0" smtClean="0"/>
              <a:t>Consideraciones </a:t>
            </a:r>
            <a:r>
              <a:rPr lang="es-CR" sz="3300" b="1" dirty="0"/>
              <a:t>Sociales </a:t>
            </a:r>
            <a:r>
              <a:rPr lang="es-CR" sz="3300" b="1" dirty="0" smtClean="0"/>
              <a:t>(por ejemplo: equidad</a:t>
            </a:r>
            <a:r>
              <a:rPr lang="es-CR" sz="3300" b="1" dirty="0"/>
              <a:t>): </a:t>
            </a:r>
            <a:r>
              <a:rPr lang="es-CR" dirty="0" smtClean="0"/>
              <a:t>efectos en temas como la erradicación de la pobreza</a:t>
            </a:r>
          </a:p>
          <a:p>
            <a:pPr lvl="1">
              <a:buFont typeface="Wingdings" pitchFamily="2" charset="2"/>
              <a:buChar char="ü"/>
              <a:defRPr/>
            </a:pPr>
            <a:r>
              <a:rPr lang="es-CR" sz="3500" dirty="0" smtClean="0"/>
              <a:t>distribución de los recursos,</a:t>
            </a:r>
          </a:p>
          <a:p>
            <a:pPr lvl="1">
              <a:buFont typeface="Wingdings" pitchFamily="2" charset="2"/>
              <a:buChar char="ü"/>
              <a:defRPr/>
            </a:pPr>
            <a:r>
              <a:rPr lang="es-CR" sz="3500" dirty="0" smtClean="0"/>
              <a:t> condiciones laborales, </a:t>
            </a:r>
          </a:p>
          <a:p>
            <a:pPr lvl="1">
              <a:buFont typeface="Wingdings" pitchFamily="2" charset="2"/>
              <a:buChar char="ü"/>
              <a:defRPr/>
            </a:pPr>
            <a:r>
              <a:rPr lang="es-CR" sz="3500" dirty="0" smtClean="0"/>
              <a:t>trabajo a menores</a:t>
            </a:r>
          </a:p>
          <a:p>
            <a:pPr lvl="1">
              <a:buFont typeface="Wingdings" pitchFamily="2" charset="2"/>
              <a:buChar char="ü"/>
              <a:defRPr/>
            </a:pPr>
            <a:r>
              <a:rPr lang="es-CR" sz="3500" dirty="0" smtClean="0"/>
              <a:t> no discriminación por raza ó género</a:t>
            </a:r>
          </a:p>
          <a:p>
            <a:pPr lvl="1">
              <a:buFont typeface="Wingdings" pitchFamily="2" charset="2"/>
              <a:buChar char="ü"/>
              <a:defRPr/>
            </a:pPr>
            <a:r>
              <a:rPr lang="es-CR" sz="3500" dirty="0" smtClean="0"/>
              <a:t>Derechos humanos</a:t>
            </a:r>
          </a:p>
          <a:p>
            <a:pPr lvl="1">
              <a:buFont typeface="Wingdings" pitchFamily="2" charset="2"/>
              <a:buChar char="ü"/>
              <a:defRPr/>
            </a:pPr>
            <a:r>
              <a:rPr lang="es-CR" sz="3500" dirty="0" smtClean="0"/>
              <a:t>Responsabilidad social</a:t>
            </a:r>
          </a:p>
          <a:p>
            <a:pPr lvl="1">
              <a:buFont typeface="Wingdings" pitchFamily="2" charset="2"/>
              <a:buChar char="ü"/>
              <a:defRPr/>
            </a:pPr>
            <a:r>
              <a:rPr lang="es-CR" sz="3500" dirty="0" smtClean="0"/>
              <a:t>Apoyo a Pymes.</a:t>
            </a:r>
          </a:p>
          <a:p>
            <a:pPr algn="just" eaLnBrk="1" fontAlgn="auto" hangingPunct="1">
              <a:spcAft>
                <a:spcPts val="0"/>
              </a:spcAft>
              <a:buFont typeface="Arial" pitchFamily="34" charset="0"/>
              <a:buNone/>
              <a:defRPr/>
            </a:pPr>
            <a:endParaRPr lang="es-CR" dirty="0"/>
          </a:p>
        </p:txBody>
      </p:sp>
      <p:sp>
        <p:nvSpPr>
          <p:cNvPr id="9220"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9221" name="Rectangle 5"/>
          <p:cNvSpPr>
            <a:spLocks noChangeArrowheads="1"/>
          </p:cNvSpPr>
          <p:nvPr/>
        </p:nvSpPr>
        <p:spPr bwMode="auto">
          <a:xfrm>
            <a:off x="0" y="1533525"/>
            <a:ext cx="9144000" cy="0"/>
          </a:xfrm>
          <a:prstGeom prst="rect">
            <a:avLst/>
          </a:prstGeom>
          <a:noFill/>
          <a:ln w="9525">
            <a:noFill/>
            <a:miter lim="800000"/>
            <a:headEnd/>
            <a:tailEnd/>
          </a:ln>
        </p:spPr>
        <p:txBody>
          <a:bodyPr wrap="none" anchor="ctr">
            <a:spAutoFit/>
          </a:bodyPr>
          <a:lstStyle/>
          <a:p>
            <a:endParaRPr lang="es-ES">
              <a:latin typeface="Calibri" pitchFamily="34" charset="0"/>
              <a:cs typeface="Arial" charset="0"/>
            </a:endParaRPr>
          </a:p>
        </p:txBody>
      </p:sp>
      <p:sp>
        <p:nvSpPr>
          <p:cNvPr id="9222" name="Rectangle 6"/>
          <p:cNvSpPr>
            <a:spLocks noChangeArrowheads="1"/>
          </p:cNvSpPr>
          <p:nvPr/>
        </p:nvSpPr>
        <p:spPr bwMode="auto">
          <a:xfrm>
            <a:off x="0" y="2619375"/>
            <a:ext cx="9144000" cy="0"/>
          </a:xfrm>
          <a:prstGeom prst="rect">
            <a:avLst/>
          </a:prstGeom>
          <a:noFill/>
          <a:ln w="9525">
            <a:noFill/>
            <a:miter lim="800000"/>
            <a:headEnd/>
            <a:tailEnd/>
          </a:ln>
        </p:spPr>
        <p:txBody>
          <a:bodyPr wrap="none" anchor="ctr">
            <a:spAutoFit/>
          </a:bodyPr>
          <a:lstStyle/>
          <a:p>
            <a:endParaRPr lang="es-ES">
              <a:latin typeface="Calibri" pitchFamily="34" charset="0"/>
              <a:cs typeface="Arial" charset="0"/>
            </a:endParaRPr>
          </a:p>
        </p:txBody>
      </p:sp>
      <p:pic>
        <p:nvPicPr>
          <p:cNvPr id="10" name="Imagen 4" descr="naturaleza"/>
          <p:cNvPicPr>
            <a:picLocks noChangeAspect="1" noChangeArrowheads="1"/>
          </p:cNvPicPr>
          <p:nvPr/>
        </p:nvPicPr>
        <p:blipFill>
          <a:blip r:embed="rId3" cstate="print"/>
          <a:srcRect/>
          <a:stretch>
            <a:fillRect/>
          </a:stretch>
        </p:blipFill>
        <p:spPr bwMode="auto">
          <a:xfrm>
            <a:off x="304800" y="3429000"/>
            <a:ext cx="1271587" cy="1295400"/>
          </a:xfrm>
          <a:prstGeom prst="rect">
            <a:avLst/>
          </a:prstGeom>
          <a:noFill/>
          <a:ln w="9525">
            <a:noFill/>
            <a:miter lim="800000"/>
            <a:headEnd/>
            <a:tailEnd/>
          </a:ln>
        </p:spPr>
      </p:pic>
      <p:pic>
        <p:nvPicPr>
          <p:cNvPr id="12" name="Picture 2"/>
          <p:cNvPicPr>
            <a:picLocks noChangeAspect="1" noChangeArrowheads="1"/>
          </p:cNvPicPr>
          <p:nvPr/>
        </p:nvPicPr>
        <p:blipFill>
          <a:blip r:embed="rId4" cstate="print"/>
          <a:srcRect/>
          <a:stretch>
            <a:fillRect/>
          </a:stretch>
        </p:blipFill>
        <p:spPr bwMode="auto">
          <a:xfrm>
            <a:off x="457200" y="5257800"/>
            <a:ext cx="1143000" cy="1428750"/>
          </a:xfrm>
          <a:prstGeom prst="rect">
            <a:avLst/>
          </a:prstGeom>
          <a:noFill/>
          <a:ln w="9525">
            <a:noFill/>
            <a:miter lim="800000"/>
            <a:headEnd/>
            <a:tailEnd/>
          </a:ln>
        </p:spPr>
      </p:pic>
      <p:pic>
        <p:nvPicPr>
          <p:cNvPr id="13" name="Picture 3"/>
          <p:cNvPicPr>
            <a:picLocks noChangeAspect="1" noChangeArrowheads="1"/>
          </p:cNvPicPr>
          <p:nvPr/>
        </p:nvPicPr>
        <p:blipFill>
          <a:blip r:embed="rId5" cstate="print"/>
          <a:srcRect/>
          <a:stretch>
            <a:fillRect/>
          </a:stretch>
        </p:blipFill>
        <p:spPr bwMode="auto">
          <a:xfrm>
            <a:off x="381000" y="1676400"/>
            <a:ext cx="1143001" cy="1076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0600" y="228600"/>
            <a:ext cx="6686550" cy="1143000"/>
          </a:xfrm>
        </p:spPr>
        <p:txBody>
          <a:bodyPr rtlCol="0">
            <a:normAutofit fontScale="90000"/>
          </a:bodyPr>
          <a:lstStyle/>
          <a:p>
            <a:pPr eaLnBrk="1" fontAlgn="auto" hangingPunct="1">
              <a:spcAft>
                <a:spcPts val="0"/>
              </a:spcAft>
              <a:defRPr/>
            </a:pPr>
            <a:r>
              <a:rPr lang="es-CR" sz="3600" b="1" dirty="0" smtClean="0"/>
              <a:t>BARRERAS A LAS CUALES NOS</a:t>
            </a:r>
            <a:br>
              <a:rPr lang="es-CR" sz="3600" b="1" dirty="0" smtClean="0"/>
            </a:br>
            <a:r>
              <a:rPr lang="es-CR" sz="3600" b="1" dirty="0" smtClean="0"/>
              <a:t>PODEMOS ENFRENTAR </a:t>
            </a:r>
            <a:r>
              <a:rPr lang="es-CR" b="1" dirty="0" smtClean="0"/>
              <a:t>…</a:t>
            </a:r>
            <a:endParaRPr lang="es-CR" b="1" dirty="0">
              <a:latin typeface="Arial Black" pitchFamily="34" charset="0"/>
            </a:endParaRPr>
          </a:p>
        </p:txBody>
      </p:sp>
      <p:sp>
        <p:nvSpPr>
          <p:cNvPr id="16387" name="11 Marcador de contenido"/>
          <p:cNvSpPr>
            <a:spLocks noGrp="1"/>
          </p:cNvSpPr>
          <p:nvPr>
            <p:ph idx="1"/>
          </p:nvPr>
        </p:nvSpPr>
        <p:spPr>
          <a:xfrm>
            <a:off x="381000" y="1714500"/>
            <a:ext cx="8191500" cy="4411663"/>
          </a:xfrm>
        </p:spPr>
        <p:txBody>
          <a:bodyPr>
            <a:normAutofit fontScale="92500" lnSpcReduction="20000"/>
          </a:bodyPr>
          <a:lstStyle/>
          <a:p>
            <a:pPr algn="just" eaLnBrk="1" hangingPunct="1">
              <a:buFont typeface="Arial" charset="0"/>
              <a:buNone/>
            </a:pPr>
            <a:r>
              <a:rPr lang="es-CR" sz="1800" b="1" dirty="0" smtClean="0">
                <a:effectLst/>
              </a:rPr>
              <a:t>	CREENCIA DE QUE IMPLICAN UNA INVERSIÓN ALTA</a:t>
            </a:r>
            <a:r>
              <a:rPr lang="es-CR" sz="1800" dirty="0" smtClean="0">
                <a:effectLst/>
              </a:rPr>
              <a:t>.- </a:t>
            </a:r>
            <a:r>
              <a:rPr lang="es-CR" sz="1800" dirty="0" smtClean="0"/>
              <a:t>Considerar que implica e</a:t>
            </a:r>
            <a:r>
              <a:rPr lang="es-CR" sz="1800" dirty="0" smtClean="0">
                <a:effectLst/>
              </a:rPr>
              <a:t>levadas inversiones iniciales y presupuestos ajustados son un primer obstáculo.</a:t>
            </a:r>
          </a:p>
          <a:p>
            <a:pPr algn="just" eaLnBrk="1" hangingPunct="1">
              <a:buFont typeface="Arial" charset="0"/>
              <a:buNone/>
            </a:pPr>
            <a:r>
              <a:rPr lang="es-CR" sz="1800" dirty="0" smtClean="0">
                <a:effectLst/>
              </a:rPr>
              <a:t>	QUÉ HACER?- El compromiso político es necesario para defender los beneficios que se obtendrán a largo plazo y que no necesariamente son sólo beneficios económicos a corto plazo.</a:t>
            </a:r>
          </a:p>
          <a:p>
            <a:pPr algn="just" eaLnBrk="1" hangingPunct="1">
              <a:buFont typeface="Arial" charset="0"/>
              <a:buNone/>
            </a:pPr>
            <a:endParaRPr lang="es-CR" sz="1800" dirty="0" smtClean="0">
              <a:effectLst/>
            </a:endParaRPr>
          </a:p>
          <a:p>
            <a:pPr algn="just" eaLnBrk="1" hangingPunct="1">
              <a:buFont typeface="Arial" charset="0"/>
              <a:buNone/>
            </a:pPr>
            <a:r>
              <a:rPr lang="es-CR" sz="1800" b="1" dirty="0" smtClean="0">
                <a:effectLst/>
              </a:rPr>
              <a:t>	FALTA DE CONOCIMIENTO AL ELABORAR LOS CRITERIOS AMBIENTALES Y SOCIALES</a:t>
            </a:r>
            <a:r>
              <a:rPr lang="es-CR" sz="1800" dirty="0" smtClean="0">
                <a:effectLst/>
              </a:rPr>
              <a:t>.- No se sabe qué es un producto o servicio “ambiental y/o socialmente preferible”, así como incluir las demandas en las licitaciones.</a:t>
            </a:r>
          </a:p>
          <a:p>
            <a:pPr algn="just" eaLnBrk="1" hangingPunct="1">
              <a:buFont typeface="Arial" charset="0"/>
              <a:buNone/>
            </a:pPr>
            <a:r>
              <a:rPr lang="es-CR" sz="1800" dirty="0" smtClean="0">
                <a:effectLst/>
              </a:rPr>
              <a:t>	QUÉ HACER?- Usar normas técnicas y  por ejemplo, también orientar hacia la inclusión de los criterios de certificación existentes (tales como los de los sistemas de Eco-etiquetado y-o los de responsabilidad social).</a:t>
            </a:r>
          </a:p>
          <a:p>
            <a:pPr algn="just" eaLnBrk="1" hangingPunct="1">
              <a:buFont typeface="Arial" charset="0"/>
              <a:buNone/>
            </a:pPr>
            <a:endParaRPr lang="es-CR" sz="1800" dirty="0" smtClean="0">
              <a:effectLst/>
            </a:endParaRPr>
          </a:p>
          <a:p>
            <a:pPr algn="just" eaLnBrk="1" hangingPunct="1">
              <a:buFont typeface="Arial" charset="0"/>
              <a:buNone/>
            </a:pPr>
            <a:r>
              <a:rPr lang="es-CR" sz="1800" b="1" dirty="0" smtClean="0">
                <a:effectLst/>
              </a:rPr>
              <a:t>	FALTA DE APOYO A LA GESTIÓN</a:t>
            </a:r>
            <a:r>
              <a:rPr lang="es-CR" sz="1800" dirty="0" smtClean="0">
                <a:effectLst/>
              </a:rPr>
              <a:t>.- No hay conciencia de los beneficios que pueden resultar de las Compras Públicas Sustentables. </a:t>
            </a:r>
          </a:p>
          <a:p>
            <a:pPr algn="just" eaLnBrk="1" hangingPunct="1">
              <a:buFont typeface="Arial" charset="0"/>
              <a:buNone/>
            </a:pPr>
            <a:r>
              <a:rPr lang="es-CR" sz="1800" dirty="0" smtClean="0">
                <a:effectLst/>
              </a:rPr>
              <a:t>	QUÉ HACER?- La organización deberá tener una clara orientación estratégica, así como una política en donde se promueva de manera firme este tipo de adquisiciones.</a:t>
            </a:r>
          </a:p>
        </p:txBody>
      </p:sp>
      <p:sp>
        <p:nvSpPr>
          <p:cNvPr id="16388"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latin typeface="Calibri" pitchFamily="34" charset="0"/>
            </a:endParaRPr>
          </a:p>
        </p:txBody>
      </p:sp>
      <p:sp>
        <p:nvSpPr>
          <p:cNvPr id="16389" name="Rectangle 5"/>
          <p:cNvSpPr>
            <a:spLocks noChangeArrowheads="1"/>
          </p:cNvSpPr>
          <p:nvPr/>
        </p:nvSpPr>
        <p:spPr bwMode="auto">
          <a:xfrm>
            <a:off x="0" y="1533525"/>
            <a:ext cx="9144000" cy="0"/>
          </a:xfrm>
          <a:prstGeom prst="rect">
            <a:avLst/>
          </a:prstGeom>
          <a:noFill/>
          <a:ln w="9525">
            <a:noFill/>
            <a:miter lim="800000"/>
            <a:headEnd/>
            <a:tailEnd/>
          </a:ln>
        </p:spPr>
        <p:txBody>
          <a:bodyPr wrap="none" anchor="ctr">
            <a:spAutoFit/>
          </a:bodyPr>
          <a:lstStyle/>
          <a:p>
            <a:endParaRPr lang="es-ES">
              <a:latin typeface="Calibri" pitchFamily="34" charset="0"/>
              <a:cs typeface="Arial" charset="0"/>
            </a:endParaRPr>
          </a:p>
        </p:txBody>
      </p:sp>
      <p:sp>
        <p:nvSpPr>
          <p:cNvPr id="16390" name="Rectangle 6"/>
          <p:cNvSpPr>
            <a:spLocks noChangeArrowheads="1"/>
          </p:cNvSpPr>
          <p:nvPr/>
        </p:nvSpPr>
        <p:spPr bwMode="auto">
          <a:xfrm>
            <a:off x="0" y="2619375"/>
            <a:ext cx="9144000" cy="0"/>
          </a:xfrm>
          <a:prstGeom prst="rect">
            <a:avLst/>
          </a:prstGeom>
          <a:noFill/>
          <a:ln w="9525">
            <a:noFill/>
            <a:miter lim="800000"/>
            <a:headEnd/>
            <a:tailEnd/>
          </a:ln>
        </p:spPr>
        <p:txBody>
          <a:bodyPr wrap="none" anchor="ctr">
            <a:spAutoFit/>
          </a:bodyPr>
          <a:lstStyle/>
          <a:p>
            <a:endParaRPr lang="es-ES">
              <a:latin typeface="Calibri" pitchFamily="34" charset="0"/>
              <a:cs typeface="Arial" charset="0"/>
            </a:endParaRPr>
          </a:p>
        </p:txBody>
      </p:sp>
      <p:cxnSp>
        <p:nvCxnSpPr>
          <p:cNvPr id="7" name="6 Conector recto"/>
          <p:cNvCxnSpPr/>
          <p:nvPr/>
        </p:nvCxnSpPr>
        <p:spPr>
          <a:xfrm>
            <a:off x="0" y="1295400"/>
            <a:ext cx="9144000" cy="0"/>
          </a:xfrm>
          <a:prstGeom prst="line">
            <a:avLst/>
          </a:prstGeom>
          <a:ln w="63500" cmpd="tri"/>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Avances del Proyecto</a:t>
            </a:r>
            <a:endParaRPr lang="es-CR" dirty="0"/>
          </a:p>
        </p:txBody>
      </p:sp>
      <p:sp>
        <p:nvSpPr>
          <p:cNvPr id="3" name="2 Marcador de contenido"/>
          <p:cNvSpPr>
            <a:spLocks noGrp="1"/>
          </p:cNvSpPr>
          <p:nvPr>
            <p:ph idx="1"/>
          </p:nvPr>
        </p:nvSpPr>
        <p:spPr>
          <a:xfrm>
            <a:off x="457200" y="1600200"/>
            <a:ext cx="8229600" cy="4953000"/>
          </a:xfrm>
        </p:spPr>
        <p:txBody>
          <a:bodyPr>
            <a:normAutofit fontScale="70000" lnSpcReduction="20000"/>
          </a:bodyPr>
          <a:lstStyle/>
          <a:p>
            <a:r>
              <a:rPr lang="es-CR" dirty="0" smtClean="0"/>
              <a:t>	Se cuenta con el diagnóstico inicial, sobre la infraestructura nacional para desarrollar  esta estrategia.</a:t>
            </a:r>
          </a:p>
          <a:p>
            <a:r>
              <a:rPr lang="es-CR" dirty="0" smtClean="0"/>
              <a:t>Se cuenta con un Estudio Legal  cuyo objetivo fue  estudiar y analizar la  existencia o no de  normativa que permita incorporar en los carteles de licitación los criterios, ambientales y sociales que proponen las compras públicas sustentables. concluye en que el país ya tiene una plataforma legal que le permite “Realizar compras sustentables”</a:t>
            </a:r>
          </a:p>
          <a:p>
            <a:r>
              <a:rPr lang="es-CR" dirty="0" smtClean="0"/>
              <a:t>Se cuenta con un Estudio de Mercado, el cual contiene el análisis de la situación de mercado y la sensibilidad de éste en relación con los grupos de productos y servicios prioritarios.</a:t>
            </a:r>
          </a:p>
          <a:p>
            <a:r>
              <a:rPr lang="es-CR" dirty="0" smtClean="0"/>
              <a:t>Se ha brindado capacitación a un alto porcentaje de instituciones  del gobierno central sobre CPS, con el propósito de impulsar la adopción e implementación de criterios de sustentabilidad en las compras y contrataciones públicas. </a:t>
            </a:r>
          </a:p>
          <a:p>
            <a:r>
              <a:rPr lang="es-CR" dirty="0" smtClean="0"/>
              <a:t>Se encuentra en desarrollo una herramienta de capacitación, basada en la metodología del PNUMA.</a:t>
            </a:r>
          </a:p>
          <a:p>
            <a:pPr>
              <a:buNone/>
            </a:pPr>
            <a:endParaRPr lang="es-CR" dirty="0" smtClean="0"/>
          </a:p>
        </p:txBody>
      </p:sp>
      <p:cxnSp>
        <p:nvCxnSpPr>
          <p:cNvPr id="4" name="3 Conector recto"/>
          <p:cNvCxnSpPr/>
          <p:nvPr/>
        </p:nvCxnSpPr>
        <p:spPr>
          <a:xfrm>
            <a:off x="0" y="1447800"/>
            <a:ext cx="9144000" cy="0"/>
          </a:xfrm>
          <a:prstGeom prst="line">
            <a:avLst/>
          </a:prstGeom>
          <a:ln w="63500" cmpd="tri"/>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b="1" dirty="0" smtClean="0"/>
              <a:t>Otros antecedentes CPS y PGAI</a:t>
            </a:r>
            <a:endParaRPr lang="en-CA" b="1" dirty="0"/>
          </a:p>
        </p:txBody>
      </p:sp>
      <p:sp>
        <p:nvSpPr>
          <p:cNvPr id="3" name="2 Marcador de contenido"/>
          <p:cNvSpPr>
            <a:spLocks noGrp="1"/>
          </p:cNvSpPr>
          <p:nvPr>
            <p:ph idx="1"/>
          </p:nvPr>
        </p:nvSpPr>
        <p:spPr/>
        <p:txBody>
          <a:bodyPr>
            <a:normAutofit/>
          </a:bodyPr>
          <a:lstStyle/>
          <a:p>
            <a:r>
              <a:rPr lang="es-CR" sz="3600" dirty="0" smtClean="0"/>
              <a:t>Ley para la Gestión Integral de Residuos.</a:t>
            </a:r>
          </a:p>
          <a:p>
            <a:r>
              <a:rPr lang="es-CR" sz="3600" dirty="0" smtClean="0"/>
              <a:t>Ley para el Fortalecimiento de las empresas de Telecomunicaciones.</a:t>
            </a:r>
          </a:p>
          <a:p>
            <a:r>
              <a:rPr lang="es-CR" sz="3600" dirty="0" smtClean="0"/>
              <a:t>Decretos variados exigiendo requisitos diversos</a:t>
            </a:r>
            <a:endParaRPr lang="en-CA"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539750" y="2420938"/>
            <a:ext cx="8153400" cy="3616325"/>
          </a:xfrm>
        </p:spPr>
        <p:txBody>
          <a:bodyPr>
            <a:normAutofit/>
          </a:bodyPr>
          <a:lstStyle/>
          <a:p>
            <a:pPr eaLnBrk="1" hangingPunct="1">
              <a:defRPr/>
            </a:pPr>
            <a:r>
              <a:rPr lang="es-ES_tradnl" sz="2100" b="0" u="sng" dirty="0" smtClean="0"/>
              <a:t>ARTÍCULO 28.-  Sistemas de Gestión Ambiental.</a:t>
            </a:r>
            <a:endParaRPr lang="es-CR" sz="2100" b="0" u="sng" dirty="0" smtClean="0"/>
          </a:p>
          <a:p>
            <a:pPr algn="just" eaLnBrk="1" hangingPunct="1">
              <a:lnSpc>
                <a:spcPct val="150000"/>
              </a:lnSpc>
              <a:buFont typeface="Wingdings" pitchFamily="2" charset="2"/>
              <a:buNone/>
              <a:defRPr/>
            </a:pPr>
            <a:r>
              <a:rPr lang="es-ES_tradnl" sz="2100" b="0" dirty="0" smtClean="0"/>
              <a:t>	Las instituciones de la Administración Pública, empresas públicas y municipalidades </a:t>
            </a:r>
            <a:r>
              <a:rPr lang="es-ES_tradnl" sz="2100" i="1" dirty="0" smtClean="0"/>
              <a:t>implementarán sistemas de gestión ambiental en todas sus dependencias</a:t>
            </a:r>
            <a:r>
              <a:rPr lang="es-ES_tradnl" sz="2100" b="0" dirty="0" smtClean="0"/>
              <a:t>, así como programas de capacitación para el desempeño ambiental en la prestación de servicios públicos y el desarrollo de hábitos de consumo y el manejo adecuado que tendrán por objeto prevenir y minimizar la generación de residuos.</a:t>
            </a:r>
            <a:endParaRPr lang="es-CR" sz="2100" b="0" dirty="0" smtClean="0"/>
          </a:p>
          <a:p>
            <a:pPr eaLnBrk="1" hangingPunct="1">
              <a:defRPr/>
            </a:pPr>
            <a:endParaRPr lang="es-CR" sz="2100" b="0" dirty="0"/>
          </a:p>
        </p:txBody>
      </p:sp>
      <p:sp>
        <p:nvSpPr>
          <p:cNvPr id="5" name="1 Título"/>
          <p:cNvSpPr>
            <a:spLocks noGrp="1"/>
          </p:cNvSpPr>
          <p:nvPr>
            <p:ph type="title"/>
          </p:nvPr>
        </p:nvSpPr>
        <p:spPr>
          <a:xfrm>
            <a:off x="1258888" y="590550"/>
            <a:ext cx="7654925" cy="830263"/>
          </a:xfrm>
        </p:spPr>
        <p:txBody>
          <a:bodyPr>
            <a:spAutoFit/>
          </a:bodyPr>
          <a:lstStyle/>
          <a:p>
            <a:pPr algn="ctr">
              <a:defRPr/>
            </a:pPr>
            <a:r>
              <a:rPr lang="es-ES_tradnl" sz="2400" b="1" i="0" u="sng" dirty="0" smtClean="0"/>
              <a:t>Antecedentes</a:t>
            </a:r>
            <a:r>
              <a:rPr lang="es-ES_tradnl" sz="2400" b="1" i="0" dirty="0" smtClean="0"/>
              <a:t>:</a:t>
            </a:r>
            <a:br>
              <a:rPr lang="es-ES_tradnl" sz="2400" b="1" i="0" dirty="0" smtClean="0"/>
            </a:br>
            <a:r>
              <a:rPr lang="es-ES_tradnl" sz="2400" b="1" i="0" dirty="0" smtClean="0"/>
              <a:t>Ley para la Gestión Integral de Residuos</a:t>
            </a:r>
            <a:endParaRPr sz="2200" b="1" i="0" kern="1200" dirty="0" smtClean="0">
              <a:latin typeface="+mj-lt"/>
              <a:ea typeface="+mn-ea"/>
              <a:cs typeface="+mn-cs"/>
            </a:endParaRPr>
          </a:p>
        </p:txBody>
      </p:sp>
      <p:sp>
        <p:nvSpPr>
          <p:cNvPr id="6" name="5 Rectángulo"/>
          <p:cNvSpPr/>
          <p:nvPr/>
        </p:nvSpPr>
        <p:spPr>
          <a:xfrm>
            <a:off x="827088" y="1628775"/>
            <a:ext cx="7489825" cy="400050"/>
          </a:xfrm>
          <a:prstGeom prst="rect">
            <a:avLst/>
          </a:prstGeom>
        </p:spPr>
        <p:txBody>
          <a:bodyPr>
            <a:spAutoFit/>
          </a:bodyPr>
          <a:lstStyle/>
          <a:p>
            <a:pPr algn="just">
              <a:defRPr/>
            </a:pPr>
            <a:r>
              <a:rPr lang="es-CR" sz="2000" dirty="0">
                <a:latin typeface="+mn-lt"/>
                <a:cs typeface="+mn-cs"/>
              </a:rPr>
              <a:t>Ley No. 8839 </a:t>
            </a:r>
            <a:r>
              <a:rPr lang="es-ES_tradnl" sz="2000" dirty="0">
                <a:latin typeface="+mn-lt"/>
                <a:cs typeface="+mn-cs"/>
              </a:rPr>
              <a:t>(Julio del 2010)</a:t>
            </a:r>
            <a:endParaRPr lang="es-CR" sz="2000" dirty="0">
              <a:latin typeface="+mn-lt"/>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p:cNvGrpSpPr/>
          <p:nvPr/>
        </p:nvGrpSpPr>
        <p:grpSpPr>
          <a:xfrm>
            <a:off x="683568" y="1988840"/>
            <a:ext cx="7929618" cy="3528392"/>
            <a:chOff x="0" y="0"/>
            <a:chExt cx="9144000" cy="2057400"/>
          </a:xfrm>
          <a:scene3d>
            <a:camera prst="orthographicFront"/>
            <a:lightRig rig="threePt" dir="t">
              <a:rot lat="0" lon="0" rev="7500000"/>
            </a:lightRig>
          </a:scene3d>
        </p:grpSpPr>
        <p:sp>
          <p:nvSpPr>
            <p:cNvPr id="5" name="4 Rectángulo"/>
            <p:cNvSpPr/>
            <p:nvPr/>
          </p:nvSpPr>
          <p:spPr>
            <a:xfrm>
              <a:off x="0" y="0"/>
              <a:ext cx="9144000" cy="2057400"/>
            </a:xfrm>
            <a:prstGeom prst="rect">
              <a:avLst/>
            </a:prstGeom>
            <a:sp3d prstMaterial="plastic">
              <a:bevelT w="127000" h="25400" prst="relaxedInset"/>
              <a:bevelB w="88900" h="121750" prst="angle"/>
            </a:sp3d>
          </p:spPr>
          <p:style>
            <a:lnRef idx="0">
              <a:schemeClr val="accent1">
                <a:hueOff val="0"/>
                <a:satOff val="0"/>
                <a:lumOff val="0"/>
                <a:alphaOff val="0"/>
              </a:schemeClr>
            </a:lnRef>
            <a:fillRef idx="1">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hueOff val="0"/>
                <a:satOff val="0"/>
                <a:lumOff val="0"/>
                <a:alphaOff val="0"/>
              </a:schemeClr>
            </a:fontRef>
          </p:style>
        </p:sp>
        <p:sp>
          <p:nvSpPr>
            <p:cNvPr id="6" name="5 Rectángulo"/>
            <p:cNvSpPr/>
            <p:nvPr/>
          </p:nvSpPr>
          <p:spPr>
            <a:xfrm>
              <a:off x="0" y="41988"/>
              <a:ext cx="8739398" cy="1828376"/>
            </a:xfrm>
            <a:prstGeom prst="rect">
              <a:avLst/>
            </a:prstGeom>
            <a:sp3d/>
          </p:spPr>
          <p:style>
            <a:lnRef idx="0">
              <a:scrgbClr r="0" g="0" b="0"/>
            </a:lnRef>
            <a:fillRef idx="0">
              <a:scrgbClr r="0" g="0" b="0"/>
            </a:fillRef>
            <a:effectRef idx="0">
              <a:scrgbClr r="0" g="0" b="0"/>
            </a:effectRef>
            <a:fontRef idx="minor">
              <a:schemeClr val="lt1">
                <a:hueOff val="0"/>
                <a:satOff val="0"/>
                <a:lumOff val="0"/>
                <a:alphaOff val="0"/>
              </a:schemeClr>
            </a:fontRef>
          </p:style>
          <p:txBody>
            <a:bodyPr lIns="68580" tIns="68580" rIns="68580" bIns="68580" spcCol="1270" anchor="ctr"/>
            <a:lstStyle/>
            <a:p>
              <a:pPr marL="261938" algn="just" defTabSz="800100">
                <a:lnSpc>
                  <a:spcPct val="150000"/>
                </a:lnSpc>
                <a:spcAft>
                  <a:spcPct val="35000"/>
                </a:spcAft>
                <a:defRPr/>
              </a:pPr>
              <a:r>
                <a:rPr lang="es-CR" b="0" dirty="0"/>
                <a:t>Los Programas de Gestión Ambiental Institucional (PGAI) son un instrumento de planificación que parten de un diagnóstico de los impactos ambientales y del consumo energético que se derivan del quehacer de la institución y su impacto sobre el cambio climático. A partir del cual se propondrán las medidas, acciones y proyectos de prevención, corrección y mitigación de los impactos negativos y la consolidación de los positivos, a corto, mediano y largo plazo. </a:t>
              </a:r>
              <a:endParaRPr lang="es-ES" b="0" dirty="0"/>
            </a:p>
          </p:txBody>
        </p:sp>
      </p:grpSp>
      <p:sp>
        <p:nvSpPr>
          <p:cNvPr id="7" name="6 Rectángulo"/>
          <p:cNvSpPr/>
          <p:nvPr/>
        </p:nvSpPr>
        <p:spPr>
          <a:xfrm>
            <a:off x="1285875" y="671513"/>
            <a:ext cx="7643813" cy="769937"/>
          </a:xfrm>
          <a:prstGeom prst="rect">
            <a:avLst/>
          </a:prstGeom>
        </p:spPr>
        <p:txBody>
          <a:bodyPr>
            <a:spAutoFit/>
          </a:bodyPr>
          <a:lstStyle/>
          <a:p>
            <a:pPr algn="ctr">
              <a:defRPr/>
            </a:pPr>
            <a:r>
              <a:rPr lang="es-CR" sz="2200" dirty="0">
                <a:solidFill>
                  <a:schemeClr val="bg1"/>
                </a:solidFill>
                <a:latin typeface="+mj-lt"/>
                <a:cs typeface="+mn-cs"/>
              </a:rPr>
              <a:t>Programa de Gestión Ambiental Institucional </a:t>
            </a:r>
          </a:p>
          <a:p>
            <a:pPr algn="ctr">
              <a:defRPr/>
            </a:pPr>
            <a:r>
              <a:rPr lang="es-CR" sz="2200" dirty="0">
                <a:solidFill>
                  <a:schemeClr val="bg1"/>
                </a:solidFill>
                <a:latin typeface="+mj-lt"/>
                <a:cs typeface="+mn-cs"/>
              </a:rPr>
              <a:t>(PGAI)</a:t>
            </a:r>
          </a:p>
        </p:txBody>
      </p:sp>
      <p:graphicFrame>
        <p:nvGraphicFramePr>
          <p:cNvPr id="9" name="8 Diagrama"/>
          <p:cNvGraphicFramePr/>
          <p:nvPr/>
        </p:nvGraphicFramePr>
        <p:xfrm>
          <a:off x="1259632" y="2132856"/>
          <a:ext cx="6552728" cy="3646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468313" y="1773238"/>
            <a:ext cx="8215312" cy="3524250"/>
          </a:xfrm>
          <a:prstGeom prst="rect">
            <a:avLst/>
          </a:prstGeom>
        </p:spPr>
        <p:txBody>
          <a:bodyPr>
            <a:spAutoFit/>
          </a:bodyPr>
          <a:lstStyle/>
          <a:p>
            <a:pPr algn="ctr">
              <a:defRPr/>
            </a:pPr>
            <a:r>
              <a:rPr lang="es-CR" sz="1900" dirty="0">
                <a:latin typeface="+mn-lt"/>
                <a:cs typeface="+mn-cs"/>
              </a:rPr>
              <a:t>OBJETIVOS</a:t>
            </a:r>
          </a:p>
          <a:p>
            <a:pPr marL="449263" indent="-449263" algn="just">
              <a:buFont typeface="Wingdings" pitchFamily="2" charset="2"/>
              <a:buChar char="Ø"/>
              <a:defRPr/>
            </a:pPr>
            <a:endParaRPr lang="es-CR" sz="1700" b="0" dirty="0">
              <a:latin typeface="+mn-lt"/>
              <a:cs typeface="+mn-cs"/>
            </a:endParaRPr>
          </a:p>
          <a:p>
            <a:pPr marL="449263" indent="-449263" algn="just">
              <a:buFont typeface="Wingdings" pitchFamily="2" charset="2"/>
              <a:buChar char="Ø"/>
              <a:defRPr/>
            </a:pPr>
            <a:r>
              <a:rPr lang="es-CR" sz="1700" b="0" dirty="0">
                <a:latin typeface="+mn-lt"/>
                <a:cs typeface="+mn-cs"/>
              </a:rPr>
              <a:t>Servir de instrumento para </a:t>
            </a:r>
            <a:r>
              <a:rPr lang="es-CR" sz="1700" b="0" u="sng" dirty="0">
                <a:latin typeface="+mn-lt"/>
                <a:cs typeface="+mn-cs"/>
              </a:rPr>
              <a:t>mejorar las condiciones ambientales en las instituciones públicas</a:t>
            </a:r>
            <a:r>
              <a:rPr lang="es-CR" sz="1700" b="0" dirty="0">
                <a:latin typeface="+mn-lt"/>
                <a:cs typeface="+mn-cs"/>
              </a:rPr>
              <a:t> del país, mediante la prevención, reducción y el control de la contaminación ambiental.</a:t>
            </a:r>
            <a:endParaRPr lang="es-ES" sz="1700" b="0" dirty="0">
              <a:latin typeface="+mn-lt"/>
              <a:cs typeface="+mn-cs"/>
            </a:endParaRPr>
          </a:p>
          <a:p>
            <a:pPr marL="449263" indent="-449263" algn="just">
              <a:buFont typeface="Wingdings" pitchFamily="2" charset="2"/>
              <a:buChar char="Ø"/>
              <a:defRPr/>
            </a:pPr>
            <a:endParaRPr lang="es-CR" sz="1700" b="0" dirty="0">
              <a:latin typeface="+mn-lt"/>
              <a:cs typeface="+mn-cs"/>
            </a:endParaRPr>
          </a:p>
          <a:p>
            <a:pPr marL="449263" indent="-449263" algn="just">
              <a:buFont typeface="Wingdings" pitchFamily="2" charset="2"/>
              <a:buChar char="Ø"/>
              <a:defRPr/>
            </a:pPr>
            <a:r>
              <a:rPr lang="es-ES" sz="1700" b="0" dirty="0">
                <a:latin typeface="+mn-lt"/>
                <a:cs typeface="+mn-cs"/>
              </a:rPr>
              <a:t>Reducir las emisiones de GEI, con el fin de implementar las acciones que </a:t>
            </a:r>
            <a:r>
              <a:rPr lang="es-ES" sz="1700" b="0" u="sng" dirty="0">
                <a:latin typeface="+mn-lt"/>
                <a:cs typeface="+mn-cs"/>
              </a:rPr>
              <a:t>encaminen al sector público a la C-neutralidad</a:t>
            </a:r>
            <a:r>
              <a:rPr lang="es-ES" sz="1700" b="0" dirty="0">
                <a:solidFill>
                  <a:srgbClr val="000000"/>
                </a:solidFill>
                <a:latin typeface="+mn-lt"/>
                <a:cs typeface="+mn-cs"/>
              </a:rPr>
              <a:t>.</a:t>
            </a:r>
          </a:p>
          <a:p>
            <a:pPr marL="449263" indent="-449263" algn="just">
              <a:buFont typeface="Wingdings" pitchFamily="2" charset="2"/>
              <a:buChar char="Ø"/>
              <a:defRPr/>
            </a:pPr>
            <a:endParaRPr lang="es-ES" sz="1700" b="0" dirty="0">
              <a:latin typeface="+mn-lt"/>
              <a:cs typeface="+mn-cs"/>
            </a:endParaRPr>
          </a:p>
          <a:p>
            <a:pPr marL="449263" indent="-449263" algn="just">
              <a:buFont typeface="Wingdings" pitchFamily="2" charset="2"/>
              <a:buChar char="Ø"/>
              <a:defRPr/>
            </a:pPr>
            <a:r>
              <a:rPr lang="es-CR" sz="1700" b="0" dirty="0">
                <a:latin typeface="+mn-lt"/>
                <a:cs typeface="+mn-cs"/>
              </a:rPr>
              <a:t>Ayudar en la </a:t>
            </a:r>
            <a:r>
              <a:rPr lang="es-CR" sz="1700" b="0" u="sng" dirty="0">
                <a:latin typeface="+mn-lt"/>
                <a:cs typeface="+mn-cs"/>
              </a:rPr>
              <a:t>toma de conciencia de los funcionarios públicos</a:t>
            </a:r>
            <a:r>
              <a:rPr lang="es-CR" sz="1700" b="0" dirty="0">
                <a:latin typeface="+mn-lt"/>
                <a:cs typeface="+mn-cs"/>
              </a:rPr>
              <a:t>, sobre el uso adecuado de los recursos hídricos, energéticos, gestión adecuada de los residuos, y de la protección del ambiente en general.</a:t>
            </a:r>
            <a:endParaRPr lang="es-ES" sz="1700" b="0" dirty="0">
              <a:latin typeface="+mn-lt"/>
              <a:cs typeface="+mn-cs"/>
            </a:endParaRPr>
          </a:p>
        </p:txBody>
      </p:sp>
      <p:sp>
        <p:nvSpPr>
          <p:cNvPr id="5" name="4 Rectángulo"/>
          <p:cNvSpPr/>
          <p:nvPr/>
        </p:nvSpPr>
        <p:spPr>
          <a:xfrm>
            <a:off x="1285875" y="671513"/>
            <a:ext cx="7643813" cy="769937"/>
          </a:xfrm>
          <a:prstGeom prst="rect">
            <a:avLst/>
          </a:prstGeom>
        </p:spPr>
        <p:txBody>
          <a:bodyPr>
            <a:spAutoFit/>
          </a:bodyPr>
          <a:lstStyle/>
          <a:p>
            <a:pPr algn="ctr">
              <a:defRPr/>
            </a:pPr>
            <a:r>
              <a:rPr lang="es-CR" sz="2200" dirty="0">
                <a:solidFill>
                  <a:schemeClr val="bg1"/>
                </a:solidFill>
                <a:latin typeface="+mj-lt"/>
                <a:cs typeface="+mn-cs"/>
              </a:rPr>
              <a:t>Programa de Gestión Ambiental Institucional </a:t>
            </a:r>
          </a:p>
          <a:p>
            <a:pPr algn="ctr">
              <a:defRPr/>
            </a:pPr>
            <a:r>
              <a:rPr lang="es-CR" sz="2200" dirty="0">
                <a:solidFill>
                  <a:schemeClr val="bg1"/>
                </a:solidFill>
                <a:latin typeface="+mj-lt"/>
                <a:cs typeface="+mn-cs"/>
              </a:rPr>
              <a:t>(PGAI)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4294967295"/>
          </p:nvPr>
        </p:nvSpPr>
        <p:spPr>
          <a:xfrm>
            <a:off x="0" y="1878905"/>
            <a:ext cx="7265096" cy="2079320"/>
          </a:xfrm>
          <a:prstGeom prst="rect">
            <a:avLst/>
          </a:prstGeom>
        </p:spPr>
        <p:txBody>
          <a:bodyPr/>
          <a:lstStyle/>
          <a:p>
            <a:pPr algn="ctr">
              <a:buNone/>
            </a:pPr>
            <a:endParaRPr lang="es-ES_tradnl" sz="800" b="1" dirty="0" smtClean="0"/>
          </a:p>
          <a:p>
            <a:pPr algn="ctr">
              <a:buNone/>
            </a:pPr>
            <a:r>
              <a:rPr lang="es-ES_tradnl" sz="3200" b="1" cap="small" dirty="0" smtClean="0"/>
              <a:t>El Marco Decenal de Programas sobre Consumo y Producción Sostenibles (10YFP)</a:t>
            </a:r>
            <a:endParaRPr lang="es-ES_tradnl" sz="3100" b="1" dirty="0" smtClean="0">
              <a:solidFill>
                <a:schemeClr val="tx1"/>
              </a:solidFill>
            </a:endParaRPr>
          </a:p>
          <a:p>
            <a:pPr algn="ctr"/>
            <a:endParaRPr lang="es-ES_tradnl" sz="3200" dirty="0"/>
          </a:p>
        </p:txBody>
      </p:sp>
      <p:pic>
        <p:nvPicPr>
          <p:cNvPr id="4" name="Picture 3" descr="10YFP_Full Color GRADIENT-01.jpg"/>
          <p:cNvPicPr>
            <a:picLocks noChangeAspect="1"/>
          </p:cNvPicPr>
          <p:nvPr/>
        </p:nvPicPr>
        <p:blipFill>
          <a:blip r:embed="rId3" cstate="print"/>
          <a:stretch>
            <a:fillRect/>
          </a:stretch>
        </p:blipFill>
        <p:spPr>
          <a:xfrm>
            <a:off x="152400" y="0"/>
            <a:ext cx="3048000" cy="1981200"/>
          </a:xfrm>
          <a:prstGeom prst="rect">
            <a:avLst/>
          </a:prstGeom>
        </p:spPr>
      </p:pic>
      <p:sp>
        <p:nvSpPr>
          <p:cNvPr id="5" name="TextBox 4"/>
          <p:cNvSpPr txBox="1"/>
          <p:nvPr/>
        </p:nvSpPr>
        <p:spPr>
          <a:xfrm>
            <a:off x="4244654" y="4847573"/>
            <a:ext cx="2895600" cy="1200329"/>
          </a:xfrm>
          <a:prstGeom prst="rect">
            <a:avLst/>
          </a:prstGeom>
          <a:noFill/>
        </p:spPr>
        <p:txBody>
          <a:bodyPr wrap="square" rtlCol="0">
            <a:spAutoFit/>
          </a:bodyPr>
          <a:lstStyle/>
          <a:p>
            <a:pPr algn="r"/>
            <a:r>
              <a:rPr lang="es-ES_tradnl" dirty="0" smtClean="0"/>
              <a:t>Adriana Zacarias Farah</a:t>
            </a:r>
          </a:p>
          <a:p>
            <a:pPr algn="r"/>
            <a:r>
              <a:rPr lang="es-ES_tradnl" dirty="0" smtClean="0"/>
              <a:t>Coordinadora  </a:t>
            </a:r>
          </a:p>
          <a:p>
            <a:pPr algn="r"/>
            <a:r>
              <a:rPr lang="es-ES_tradnl" dirty="0" smtClean="0"/>
              <a:t>Secretaria del 10YFP </a:t>
            </a:r>
          </a:p>
          <a:p>
            <a:pPr algn="r"/>
            <a:r>
              <a:rPr lang="es-ES_tradnl" dirty="0" smtClean="0"/>
              <a:t>PNUMA (DTIE, Paris) </a:t>
            </a:r>
          </a:p>
        </p:txBody>
      </p:sp>
      <p:sp>
        <p:nvSpPr>
          <p:cNvPr id="6" name="TextBox 5"/>
          <p:cNvSpPr txBox="1"/>
          <p:nvPr/>
        </p:nvSpPr>
        <p:spPr>
          <a:xfrm>
            <a:off x="1991637" y="6375749"/>
            <a:ext cx="6676373" cy="276999"/>
          </a:xfrm>
          <a:prstGeom prst="rect">
            <a:avLst/>
          </a:prstGeom>
          <a:noFill/>
        </p:spPr>
        <p:txBody>
          <a:bodyPr wrap="square" rtlCol="0">
            <a:spAutoFit/>
          </a:bodyPr>
          <a:lstStyle/>
          <a:p>
            <a:pPr algn="r"/>
            <a:r>
              <a:rPr lang="es-ES_tradnl" sz="1200" dirty="0" err="1" smtClean="0"/>
              <a:t>Webinar</a:t>
            </a:r>
            <a:r>
              <a:rPr lang="es-ES_tradnl" sz="1200" dirty="0" smtClean="0"/>
              <a:t>, 28 Mayo 2013</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285875" y="671513"/>
            <a:ext cx="7643813" cy="769937"/>
          </a:xfrm>
          <a:prstGeom prst="rect">
            <a:avLst/>
          </a:prstGeom>
        </p:spPr>
        <p:txBody>
          <a:bodyPr>
            <a:spAutoFit/>
          </a:bodyPr>
          <a:lstStyle/>
          <a:p>
            <a:pPr algn="ctr">
              <a:defRPr/>
            </a:pPr>
            <a:r>
              <a:rPr lang="es-CR" sz="2200" dirty="0">
                <a:solidFill>
                  <a:schemeClr val="bg1"/>
                </a:solidFill>
                <a:latin typeface="+mj-lt"/>
                <a:cs typeface="+mn-cs"/>
              </a:rPr>
              <a:t>Programa de Gestión Ambiental Institucional </a:t>
            </a:r>
          </a:p>
          <a:p>
            <a:pPr algn="ctr">
              <a:defRPr/>
            </a:pPr>
            <a:r>
              <a:rPr lang="es-CR" sz="2200" dirty="0">
                <a:solidFill>
                  <a:schemeClr val="bg1"/>
                </a:solidFill>
                <a:latin typeface="+mj-lt"/>
                <a:cs typeface="+mn-cs"/>
              </a:rPr>
              <a:t>(PGAI)</a:t>
            </a:r>
          </a:p>
        </p:txBody>
      </p:sp>
      <p:sp>
        <p:nvSpPr>
          <p:cNvPr id="11267" name="4 Rectángulo"/>
          <p:cNvSpPr>
            <a:spLocks noChangeArrowheads="1"/>
          </p:cNvSpPr>
          <p:nvPr/>
        </p:nvSpPr>
        <p:spPr bwMode="auto">
          <a:xfrm>
            <a:off x="827088" y="2565400"/>
            <a:ext cx="2232025" cy="1008063"/>
          </a:xfrm>
          <a:prstGeom prst="rect">
            <a:avLst/>
          </a:prstGeom>
          <a:solidFill>
            <a:schemeClr val="accent1"/>
          </a:solidFill>
          <a:ln w="9525" algn="ctr">
            <a:solidFill>
              <a:schemeClr val="tx1"/>
            </a:solidFill>
            <a:round/>
            <a:headEnd/>
            <a:tailEnd/>
          </a:ln>
        </p:spPr>
        <p:txBody>
          <a:bodyPr anchor="ctr"/>
          <a:lstStyle/>
          <a:p>
            <a:pPr algn="ctr"/>
            <a:r>
              <a:rPr lang="es-CR">
                <a:solidFill>
                  <a:schemeClr val="bg1"/>
                </a:solidFill>
              </a:rPr>
              <a:t>Cambio climático</a:t>
            </a:r>
            <a:endParaRPr lang="es-CR" b="0">
              <a:solidFill>
                <a:schemeClr val="bg1"/>
              </a:solidFill>
            </a:endParaRPr>
          </a:p>
          <a:p>
            <a:pPr algn="ctr"/>
            <a:endParaRPr lang="es-CR">
              <a:solidFill>
                <a:schemeClr val="bg1"/>
              </a:solidFill>
            </a:endParaRPr>
          </a:p>
        </p:txBody>
      </p:sp>
      <p:sp>
        <p:nvSpPr>
          <p:cNvPr id="11268" name="7 Rectángulo"/>
          <p:cNvSpPr>
            <a:spLocks noChangeArrowheads="1"/>
          </p:cNvSpPr>
          <p:nvPr/>
        </p:nvSpPr>
        <p:spPr bwMode="auto">
          <a:xfrm>
            <a:off x="3492500" y="2565400"/>
            <a:ext cx="2374900" cy="1008063"/>
          </a:xfrm>
          <a:prstGeom prst="rect">
            <a:avLst/>
          </a:prstGeom>
          <a:solidFill>
            <a:schemeClr val="accent1"/>
          </a:solidFill>
          <a:ln w="9525" algn="ctr">
            <a:solidFill>
              <a:schemeClr val="tx1"/>
            </a:solidFill>
            <a:round/>
            <a:headEnd/>
            <a:tailEnd/>
          </a:ln>
        </p:spPr>
        <p:txBody>
          <a:bodyPr anchor="ctr"/>
          <a:lstStyle/>
          <a:p>
            <a:pPr algn="ctr"/>
            <a:r>
              <a:rPr lang="es-CR">
                <a:solidFill>
                  <a:schemeClr val="bg1"/>
                </a:solidFill>
              </a:rPr>
              <a:t>Conservación,  uso racional y eficiencia energética </a:t>
            </a:r>
          </a:p>
        </p:txBody>
      </p:sp>
      <p:sp>
        <p:nvSpPr>
          <p:cNvPr id="11269" name="8 Rectángulo"/>
          <p:cNvSpPr>
            <a:spLocks noChangeArrowheads="1"/>
          </p:cNvSpPr>
          <p:nvPr/>
        </p:nvSpPr>
        <p:spPr bwMode="auto">
          <a:xfrm>
            <a:off x="6227763" y="2565400"/>
            <a:ext cx="2160587" cy="1008063"/>
          </a:xfrm>
          <a:prstGeom prst="rect">
            <a:avLst/>
          </a:prstGeom>
          <a:solidFill>
            <a:schemeClr val="accent1"/>
          </a:solidFill>
          <a:ln w="9525" algn="ctr">
            <a:solidFill>
              <a:schemeClr val="tx1"/>
            </a:solidFill>
            <a:round/>
            <a:headEnd/>
            <a:tailEnd/>
          </a:ln>
        </p:spPr>
        <p:txBody>
          <a:bodyPr anchor="ctr"/>
          <a:lstStyle/>
          <a:p>
            <a:pPr algn="ctr"/>
            <a:r>
              <a:rPr lang="es-CR">
                <a:solidFill>
                  <a:schemeClr val="bg1"/>
                </a:solidFill>
              </a:rPr>
              <a:t>Gestión Ambiental</a:t>
            </a:r>
          </a:p>
        </p:txBody>
      </p:sp>
      <p:sp>
        <p:nvSpPr>
          <p:cNvPr id="11270" name="9 Rectángulo"/>
          <p:cNvSpPr>
            <a:spLocks noChangeArrowheads="1"/>
          </p:cNvSpPr>
          <p:nvPr/>
        </p:nvSpPr>
        <p:spPr bwMode="auto">
          <a:xfrm>
            <a:off x="3635375" y="1557338"/>
            <a:ext cx="2089150" cy="647700"/>
          </a:xfrm>
          <a:prstGeom prst="rect">
            <a:avLst/>
          </a:prstGeom>
          <a:solidFill>
            <a:srgbClr val="71AF96"/>
          </a:solidFill>
          <a:ln w="9525" algn="ctr">
            <a:solidFill>
              <a:schemeClr val="tx1"/>
            </a:solidFill>
            <a:round/>
            <a:headEnd/>
            <a:tailEnd/>
          </a:ln>
        </p:spPr>
        <p:txBody>
          <a:bodyPr anchor="ctr"/>
          <a:lstStyle/>
          <a:p>
            <a:pPr algn="ctr"/>
            <a:r>
              <a:rPr lang="es-CR">
                <a:solidFill>
                  <a:schemeClr val="bg1"/>
                </a:solidFill>
              </a:rPr>
              <a:t>Áreas Estratégicas</a:t>
            </a:r>
          </a:p>
        </p:txBody>
      </p:sp>
      <p:cxnSp>
        <p:nvCxnSpPr>
          <p:cNvPr id="11271" name="11 Conector angular"/>
          <p:cNvCxnSpPr>
            <a:cxnSpLocks noChangeShapeType="1"/>
            <a:stCxn id="11270" idx="1"/>
            <a:endCxn id="11267" idx="0"/>
          </p:cNvCxnSpPr>
          <p:nvPr/>
        </p:nvCxnSpPr>
        <p:spPr bwMode="auto">
          <a:xfrm rot="10800000" flipV="1">
            <a:off x="1943100" y="1881188"/>
            <a:ext cx="1692275" cy="684212"/>
          </a:xfrm>
          <a:prstGeom prst="bentConnector2">
            <a:avLst/>
          </a:prstGeom>
          <a:noFill/>
          <a:ln w="31750" algn="ctr">
            <a:solidFill>
              <a:schemeClr val="tx1"/>
            </a:solidFill>
            <a:round/>
            <a:headEnd/>
            <a:tailEnd type="triangle" w="med" len="med"/>
          </a:ln>
        </p:spPr>
      </p:cxnSp>
      <p:cxnSp>
        <p:nvCxnSpPr>
          <p:cNvPr id="11272" name="11 Conector angular"/>
          <p:cNvCxnSpPr>
            <a:cxnSpLocks noChangeShapeType="1"/>
            <a:stCxn id="11270" idx="2"/>
            <a:endCxn id="11268" idx="0"/>
          </p:cNvCxnSpPr>
          <p:nvPr/>
        </p:nvCxnSpPr>
        <p:spPr bwMode="auto">
          <a:xfrm rot="16200000" flipH="1">
            <a:off x="4499769" y="2385219"/>
            <a:ext cx="360362" cy="0"/>
          </a:xfrm>
          <a:prstGeom prst="bentConnector3">
            <a:avLst>
              <a:gd name="adj1" fmla="val 50000"/>
            </a:avLst>
          </a:prstGeom>
          <a:noFill/>
          <a:ln w="31750" algn="ctr">
            <a:solidFill>
              <a:schemeClr val="tx1"/>
            </a:solidFill>
            <a:round/>
            <a:headEnd/>
            <a:tailEnd type="triangle" w="med" len="med"/>
          </a:ln>
        </p:spPr>
      </p:cxnSp>
      <p:cxnSp>
        <p:nvCxnSpPr>
          <p:cNvPr id="11273" name="11 Conector angular"/>
          <p:cNvCxnSpPr>
            <a:cxnSpLocks noChangeShapeType="1"/>
            <a:stCxn id="11270" idx="3"/>
            <a:endCxn id="11269" idx="0"/>
          </p:cNvCxnSpPr>
          <p:nvPr/>
        </p:nvCxnSpPr>
        <p:spPr bwMode="auto">
          <a:xfrm>
            <a:off x="5724525" y="1881188"/>
            <a:ext cx="1584325" cy="684212"/>
          </a:xfrm>
          <a:prstGeom prst="bentConnector2">
            <a:avLst/>
          </a:prstGeom>
          <a:noFill/>
          <a:ln w="31750" algn="ctr">
            <a:solidFill>
              <a:schemeClr val="tx1"/>
            </a:solidFill>
            <a:round/>
            <a:headEnd/>
            <a:tailEnd type="triangle" w="med" len="med"/>
          </a:ln>
        </p:spPr>
      </p:cxnSp>
      <p:sp>
        <p:nvSpPr>
          <p:cNvPr id="24" name="23 Rectángulo"/>
          <p:cNvSpPr/>
          <p:nvPr/>
        </p:nvSpPr>
        <p:spPr>
          <a:xfrm>
            <a:off x="827088" y="4076700"/>
            <a:ext cx="4572000" cy="1754188"/>
          </a:xfrm>
          <a:prstGeom prst="rect">
            <a:avLst/>
          </a:prstGeom>
          <a:solidFill>
            <a:schemeClr val="accent2">
              <a:lumMod val="20000"/>
              <a:lumOff val="80000"/>
            </a:schemeClr>
          </a:solidFill>
          <a:effectLst>
            <a:outerShdw blurRad="50800" dist="38100" algn="l" rotWithShape="0">
              <a:prstClr val="black">
                <a:alpha val="40000"/>
              </a:prstClr>
            </a:outerShdw>
          </a:effectLst>
        </p:spPr>
        <p:txBody>
          <a:bodyPr>
            <a:spAutoFit/>
          </a:bodyPr>
          <a:lstStyle/>
          <a:p>
            <a:pPr algn="just">
              <a:defRPr/>
            </a:pPr>
            <a:r>
              <a:rPr lang="es-CR" b="0" dirty="0">
                <a:cs typeface="+mn-cs"/>
              </a:rPr>
              <a:t>Desarrollo de medidas para la reducción de emisiones de gases de efecto invernadero (GEI), así como la incorporación de acciones que permitan contribuir con la meta nacional de ser un país carbono neutral al año 2021</a:t>
            </a:r>
            <a:endParaRPr lang="es-CR" dirty="0">
              <a:cs typeface="+mn-cs"/>
            </a:endParaRPr>
          </a:p>
        </p:txBody>
      </p:sp>
      <p:sp>
        <p:nvSpPr>
          <p:cNvPr id="26" name="25 Flecha abajo"/>
          <p:cNvSpPr>
            <a:spLocks noChangeArrowheads="1"/>
          </p:cNvSpPr>
          <p:nvPr/>
        </p:nvSpPr>
        <p:spPr bwMode="auto">
          <a:xfrm>
            <a:off x="1836738" y="3644900"/>
            <a:ext cx="287337" cy="360363"/>
          </a:xfrm>
          <a:prstGeom prst="downArrow">
            <a:avLst>
              <a:gd name="adj1" fmla="val 50000"/>
              <a:gd name="adj2" fmla="val 50166"/>
            </a:avLst>
          </a:prstGeom>
          <a:solidFill>
            <a:schemeClr val="accent1"/>
          </a:solidFill>
          <a:ln w="9525" algn="ctr">
            <a:solidFill>
              <a:schemeClr val="tx1"/>
            </a:solidFill>
            <a:round/>
            <a:headEnd/>
            <a:tailEnd/>
          </a:ln>
        </p:spPr>
        <p:txBody>
          <a:bodyPr/>
          <a:lstStyle/>
          <a:p>
            <a:pPr algn="r"/>
            <a:endParaRPr lang="es-CR"/>
          </a:p>
        </p:txBody>
      </p:sp>
      <p:sp>
        <p:nvSpPr>
          <p:cNvPr id="27" name="26 Rectángulo"/>
          <p:cNvSpPr/>
          <p:nvPr/>
        </p:nvSpPr>
        <p:spPr>
          <a:xfrm>
            <a:off x="2627313" y="4076700"/>
            <a:ext cx="4572000" cy="1754188"/>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a:spAutoFit/>
          </a:bodyPr>
          <a:lstStyle/>
          <a:p>
            <a:pPr algn="just">
              <a:defRPr/>
            </a:pPr>
            <a:r>
              <a:rPr lang="es-CR" b="0" dirty="0">
                <a:cs typeface="+mn-cs"/>
              </a:rPr>
              <a:t>Comprende las medidas a tomar para asegurar la utilización más eficiente de los de los recursos energéticos, en beneficio de un aprovisionamiento de demandas futuras, ahorro de energía, de costos y reducción de GEI</a:t>
            </a:r>
            <a:endParaRPr lang="es-CR" dirty="0">
              <a:cs typeface="+mn-cs"/>
            </a:endParaRPr>
          </a:p>
        </p:txBody>
      </p:sp>
      <p:sp>
        <p:nvSpPr>
          <p:cNvPr id="28" name="27 Flecha abajo"/>
          <p:cNvSpPr>
            <a:spLocks noChangeArrowheads="1"/>
          </p:cNvSpPr>
          <p:nvPr/>
        </p:nvSpPr>
        <p:spPr bwMode="auto">
          <a:xfrm>
            <a:off x="4572000" y="3644900"/>
            <a:ext cx="287338" cy="360363"/>
          </a:xfrm>
          <a:prstGeom prst="downArrow">
            <a:avLst>
              <a:gd name="adj1" fmla="val 50000"/>
              <a:gd name="adj2" fmla="val 50166"/>
            </a:avLst>
          </a:prstGeom>
          <a:solidFill>
            <a:schemeClr val="accent1"/>
          </a:solidFill>
          <a:ln w="9525" algn="ctr">
            <a:solidFill>
              <a:schemeClr val="tx1"/>
            </a:solidFill>
            <a:round/>
            <a:headEnd/>
            <a:tailEnd/>
          </a:ln>
        </p:spPr>
        <p:txBody>
          <a:bodyPr/>
          <a:lstStyle/>
          <a:p>
            <a:pPr algn="r"/>
            <a:endParaRPr lang="es-CR"/>
          </a:p>
        </p:txBody>
      </p:sp>
      <p:sp>
        <p:nvSpPr>
          <p:cNvPr id="29" name="28 Rectángulo"/>
          <p:cNvSpPr/>
          <p:nvPr/>
        </p:nvSpPr>
        <p:spPr>
          <a:xfrm>
            <a:off x="4427538" y="4076700"/>
            <a:ext cx="3960812" cy="1816100"/>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a:spAutoFit/>
          </a:bodyPr>
          <a:lstStyle/>
          <a:p>
            <a:pPr algn="just">
              <a:defRPr/>
            </a:pPr>
            <a:r>
              <a:rPr lang="es-CR" sz="1600" b="0" dirty="0">
                <a:cs typeface="+mn-cs"/>
              </a:rPr>
              <a:t>Desarrollo de estrategias y acciones para corregir o minimizar los impactos al ambiente propios del quehacer institucional y de esta manera lograr un desempeño más eficiente; y el fortalecimiento de una mayor conciencia ambiental.</a:t>
            </a:r>
            <a:endParaRPr lang="es-CR" sz="1600" dirty="0">
              <a:cs typeface="+mn-cs"/>
            </a:endParaRPr>
          </a:p>
        </p:txBody>
      </p:sp>
      <p:sp>
        <p:nvSpPr>
          <p:cNvPr id="30" name="29 Flecha abajo"/>
          <p:cNvSpPr>
            <a:spLocks noChangeArrowheads="1"/>
          </p:cNvSpPr>
          <p:nvPr/>
        </p:nvSpPr>
        <p:spPr bwMode="auto">
          <a:xfrm>
            <a:off x="7235825" y="3644900"/>
            <a:ext cx="288925" cy="360363"/>
          </a:xfrm>
          <a:prstGeom prst="downArrow">
            <a:avLst>
              <a:gd name="adj1" fmla="val 50000"/>
              <a:gd name="adj2" fmla="val 49890"/>
            </a:avLst>
          </a:prstGeom>
          <a:solidFill>
            <a:schemeClr val="accent1"/>
          </a:solidFill>
          <a:ln w="9525" algn="ctr">
            <a:solidFill>
              <a:schemeClr val="tx1"/>
            </a:solidFill>
            <a:round/>
            <a:headEnd/>
            <a:tailEnd/>
          </a:ln>
        </p:spPr>
        <p:txBody>
          <a:bodyPr/>
          <a:lstStyle/>
          <a:p>
            <a:pPr algn="r"/>
            <a:endParaRPr lang="es-CR"/>
          </a:p>
        </p:txBody>
      </p:sp>
      <p:sp>
        <p:nvSpPr>
          <p:cNvPr id="31" name="30 Rectángulo"/>
          <p:cNvSpPr/>
          <p:nvPr/>
        </p:nvSpPr>
        <p:spPr>
          <a:xfrm>
            <a:off x="251520" y="4121785"/>
            <a:ext cx="3816424" cy="1323439"/>
          </a:xfrm>
          <a:prstGeom prst="rect">
            <a:avLst/>
          </a:prstGeom>
          <a:solidFill>
            <a:schemeClr val="bg2">
              <a:lumMod val="90000"/>
            </a:schemeClr>
          </a:solidFill>
          <a:effectLst>
            <a:glow rad="101600">
              <a:schemeClr val="accent2">
                <a:satMod val="175000"/>
                <a:alpha val="40000"/>
              </a:schemeClr>
            </a:glow>
            <a:outerShdw blurRad="50800" dist="38100" algn="l" rotWithShape="0">
              <a:prstClr val="black">
                <a:alpha val="40000"/>
              </a:prstClr>
            </a:outerShdw>
          </a:effectLst>
        </p:spPr>
        <p:txBody>
          <a:bodyPr>
            <a:spAutoFit/>
          </a:bodyPr>
          <a:lstStyle/>
          <a:p>
            <a:pPr algn="just">
              <a:defRPr/>
            </a:pPr>
            <a:r>
              <a:rPr lang="es-CR" sz="1600" b="0" dirty="0">
                <a:cs typeface="+mn-cs"/>
              </a:rPr>
              <a:t>Emisiones, ruido, consumo de agua, residuos, aguas residuales, consumo de papel  gestión de amenazas, compras públicas, sensibilización, entre otros aspectos ambientales</a:t>
            </a:r>
            <a:endParaRPr lang="es-CR" sz="1600" dirty="0">
              <a:cs typeface="+mn-cs"/>
            </a:endParaRPr>
          </a:p>
        </p:txBody>
      </p:sp>
      <p:sp>
        <p:nvSpPr>
          <p:cNvPr id="32" name="31 Flecha curvada hacia arriba"/>
          <p:cNvSpPr>
            <a:spLocks noChangeArrowheads="1"/>
          </p:cNvSpPr>
          <p:nvPr/>
        </p:nvSpPr>
        <p:spPr bwMode="auto">
          <a:xfrm rot="711524">
            <a:off x="2700338" y="5734050"/>
            <a:ext cx="2190750" cy="863600"/>
          </a:xfrm>
          <a:prstGeom prst="curvedUpArrow">
            <a:avLst>
              <a:gd name="adj1" fmla="val 25039"/>
              <a:gd name="adj2" fmla="val 50078"/>
              <a:gd name="adj3" fmla="val 25000"/>
            </a:avLst>
          </a:prstGeom>
          <a:solidFill>
            <a:schemeClr val="accent1"/>
          </a:solidFill>
          <a:ln w="9525" algn="ctr">
            <a:solidFill>
              <a:schemeClr val="tx1"/>
            </a:solidFill>
            <a:round/>
            <a:headEnd/>
            <a:tailEnd/>
          </a:ln>
        </p:spPr>
        <p:txBody>
          <a:bodyPr/>
          <a:lstStyle/>
          <a:p>
            <a:pPr algn="r"/>
            <a:endParaRPr lang="es-CR"/>
          </a:p>
        </p:txBody>
      </p:sp>
      <p:sp>
        <p:nvSpPr>
          <p:cNvPr id="18" name="17 Flecha izquierda y derecha"/>
          <p:cNvSpPr/>
          <p:nvPr/>
        </p:nvSpPr>
        <p:spPr bwMode="auto">
          <a:xfrm>
            <a:off x="683568" y="3789040"/>
            <a:ext cx="8064896" cy="1008112"/>
          </a:xfrm>
          <a:prstGeom prst="leftRightArrow">
            <a:avLst>
              <a:gd name="adj1" fmla="val 50000"/>
              <a:gd name="adj2" fmla="val 47131"/>
            </a:avLst>
          </a:prstGeom>
          <a:solidFill>
            <a:schemeClr val="accent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anchor="ctr" anchorCtr="1"/>
          <a:lstStyle/>
          <a:p>
            <a:pPr algn="ctr">
              <a:defRPr/>
            </a:pPr>
            <a:r>
              <a:rPr lang="es-MX" dirty="0">
                <a:cs typeface="+mn-cs"/>
              </a:rPr>
              <a:t>Sensibilización y comunicación</a:t>
            </a:r>
            <a:endParaRPr lang="es-CR" dirty="0">
              <a:cs typeface="+mn-cs"/>
            </a:endParaRPr>
          </a:p>
        </p:txBody>
      </p:sp>
      <p:sp>
        <p:nvSpPr>
          <p:cNvPr id="19" name="18 Flecha izquierda y derecha"/>
          <p:cNvSpPr/>
          <p:nvPr/>
        </p:nvSpPr>
        <p:spPr bwMode="auto">
          <a:xfrm>
            <a:off x="683568" y="4797152"/>
            <a:ext cx="8064896" cy="936104"/>
          </a:xfrm>
          <a:prstGeom prst="leftRightArrow">
            <a:avLst/>
          </a:prstGeom>
          <a:solidFill>
            <a:schemeClr val="accent1">
              <a:lumMod val="75000"/>
            </a:schemeClr>
          </a:solidFill>
          <a:ln w="9525" cap="flat" cmpd="sng" algn="ctr">
            <a:noFill/>
            <a:prstDash val="solid"/>
            <a:round/>
            <a:headEnd type="none" w="med" len="med"/>
            <a:tailEnd type="none" w="med" len="med"/>
          </a:ln>
          <a:effectLst/>
          <a:scene3d>
            <a:camera prst="orthographicFront"/>
            <a:lightRig rig="threePt" dir="t"/>
          </a:scene3d>
          <a:sp3d prstMaterial="metal">
            <a:bevelT/>
          </a:sp3d>
        </p:spPr>
        <p:txBody>
          <a:bodyPr anchor="ctr" anchorCtr="1"/>
          <a:lstStyle/>
          <a:p>
            <a:pPr algn="ctr">
              <a:defRPr/>
            </a:pPr>
            <a:r>
              <a:rPr lang="es-MX" dirty="0">
                <a:solidFill>
                  <a:schemeClr val="bg1"/>
                </a:solidFill>
                <a:cs typeface="+mn-cs"/>
              </a:rPr>
              <a:t>Compras públicas sustentables</a:t>
            </a:r>
            <a:endParaRPr lang="es-CR" dirty="0">
              <a:solidFill>
                <a:schemeClr val="bg1"/>
              </a:solidFill>
              <a:cs typeface="+mn-cs"/>
            </a:endParaRPr>
          </a:p>
        </p:txBody>
      </p:sp>
      <p:sp>
        <p:nvSpPr>
          <p:cNvPr id="20" name="19 Flecha izquierda y derecha"/>
          <p:cNvSpPr/>
          <p:nvPr/>
        </p:nvSpPr>
        <p:spPr bwMode="auto">
          <a:xfrm>
            <a:off x="689474" y="5728145"/>
            <a:ext cx="8064896" cy="936104"/>
          </a:xfrm>
          <a:prstGeom prst="leftRightArrow">
            <a:avLst/>
          </a:prstGeom>
          <a:solidFill>
            <a:schemeClr val="accent5">
              <a:lumMod val="75000"/>
            </a:schemeClr>
          </a:solidFill>
          <a:ln w="9525" cap="flat" cmpd="sng" algn="ctr">
            <a:noFill/>
            <a:prstDash val="solid"/>
            <a:round/>
            <a:headEnd type="none" w="med" len="med"/>
            <a:tailEnd type="none" w="med" len="med"/>
          </a:ln>
          <a:effectLst/>
          <a:scene3d>
            <a:camera prst="orthographicFront"/>
            <a:lightRig rig="threePt" dir="t"/>
          </a:scene3d>
          <a:sp3d prstMaterial="metal">
            <a:bevelT/>
          </a:sp3d>
        </p:spPr>
        <p:txBody>
          <a:bodyPr anchor="ctr" anchorCtr="1"/>
          <a:lstStyle/>
          <a:p>
            <a:pPr algn="ctr">
              <a:defRPr/>
            </a:pPr>
            <a:r>
              <a:rPr lang="es-MX" dirty="0">
                <a:solidFill>
                  <a:schemeClr val="bg1"/>
                </a:solidFill>
                <a:cs typeface="+mn-cs"/>
              </a:rPr>
              <a:t>Métrica</a:t>
            </a:r>
            <a:endParaRPr lang="es-CR" dirty="0">
              <a:solidFill>
                <a:schemeClr val="bg1"/>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ox(in)">
                                      <p:cBhvr>
                                        <p:cTn id="10" dur="500"/>
                                        <p:tgtEl>
                                          <p:spTgt spid="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xit" presetSubtype="16" fill="hold" grpId="1" nodeType="clickEffect">
                                  <p:stCondLst>
                                    <p:cond delay="0"/>
                                  </p:stCondLst>
                                  <p:childTnLst>
                                    <p:animEffect transition="out" filter="box(in)">
                                      <p:cBhvr>
                                        <p:cTn id="14" dur="500"/>
                                        <p:tgtEl>
                                          <p:spTgt spid="24"/>
                                        </p:tgtEl>
                                      </p:cBhvr>
                                    </p:animEffect>
                                    <p:set>
                                      <p:cBhvr>
                                        <p:cTn id="15" dur="1" fill="hold">
                                          <p:stCondLst>
                                            <p:cond delay="499"/>
                                          </p:stCondLst>
                                        </p:cTn>
                                        <p:tgtEl>
                                          <p:spTgt spid="24"/>
                                        </p:tgtEl>
                                        <p:attrNameLst>
                                          <p:attrName>style.visibility</p:attrName>
                                        </p:attrNameLst>
                                      </p:cBhvr>
                                      <p:to>
                                        <p:strVal val="hidden"/>
                                      </p:to>
                                    </p:set>
                                  </p:childTnLst>
                                </p:cTn>
                              </p:par>
                              <p:par>
                                <p:cTn id="16" presetID="4" presetClass="exit" presetSubtype="16" fill="hold" grpId="1" nodeType="withEffect">
                                  <p:stCondLst>
                                    <p:cond delay="0"/>
                                  </p:stCondLst>
                                  <p:childTnLst>
                                    <p:animEffect transition="out" filter="box(in)">
                                      <p:cBhvr>
                                        <p:cTn id="17" dur="500"/>
                                        <p:tgtEl>
                                          <p:spTgt spid="26"/>
                                        </p:tgtEl>
                                      </p:cBhvr>
                                    </p:animEffect>
                                    <p:set>
                                      <p:cBhvr>
                                        <p:cTn id="18" dur="1" fill="hold">
                                          <p:stCondLst>
                                            <p:cond delay="499"/>
                                          </p:stCondLst>
                                        </p:cTn>
                                        <p:tgtEl>
                                          <p:spTgt spid="26"/>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ox(in)">
                                      <p:cBhvr>
                                        <p:cTn id="23" dur="500"/>
                                        <p:tgtEl>
                                          <p:spTgt spid="28"/>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ox(in)">
                                      <p:cBhvr>
                                        <p:cTn id="26" dur="500"/>
                                        <p:tgtEl>
                                          <p:spTgt spid="2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xit" presetSubtype="16" fill="hold" grpId="1" nodeType="clickEffect">
                                  <p:stCondLst>
                                    <p:cond delay="0"/>
                                  </p:stCondLst>
                                  <p:childTnLst>
                                    <p:animEffect transition="out" filter="box(in)">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cTn>
                              </p:par>
                              <p:par>
                                <p:cTn id="32" presetID="4" presetClass="exit" presetSubtype="16" fill="hold" grpId="1" nodeType="withEffect">
                                  <p:stCondLst>
                                    <p:cond delay="0"/>
                                  </p:stCondLst>
                                  <p:childTnLst>
                                    <p:animEffect transition="out" filter="box(in)">
                                      <p:cBhvr>
                                        <p:cTn id="33" dur="500"/>
                                        <p:tgtEl>
                                          <p:spTgt spid="27"/>
                                        </p:tgtEl>
                                      </p:cBhvr>
                                    </p:animEffect>
                                    <p:set>
                                      <p:cBhvr>
                                        <p:cTn id="34" dur="1" fill="hold">
                                          <p:stCondLst>
                                            <p:cond delay="499"/>
                                          </p:stCondLst>
                                        </p:cTn>
                                        <p:tgtEl>
                                          <p:spTgt spid="27"/>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ox(in)">
                                      <p:cBhvr>
                                        <p:cTn id="39" dur="500"/>
                                        <p:tgtEl>
                                          <p:spTgt spid="30"/>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ox(in)">
                                      <p:cBhvr>
                                        <p:cTn id="42" dur="500"/>
                                        <p:tgtEl>
                                          <p:spTgt spid="2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ox(in)">
                                      <p:cBhvr>
                                        <p:cTn id="47" dur="500"/>
                                        <p:tgtEl>
                                          <p:spTgt spid="31"/>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box(in)">
                                      <p:cBhvr>
                                        <p:cTn id="50" dur="500"/>
                                        <p:tgtEl>
                                          <p:spTgt spid="3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xit" presetSubtype="16" fill="hold" nodeType="clickEffect">
                                  <p:stCondLst>
                                    <p:cond delay="0"/>
                                  </p:stCondLst>
                                  <p:childTnLst>
                                    <p:animEffect transition="out" filter="box(in)">
                                      <p:cBhvr>
                                        <p:cTn id="54" dur="500"/>
                                        <p:tgtEl>
                                          <p:spTgt spid="31"/>
                                        </p:tgtEl>
                                      </p:cBhvr>
                                    </p:animEffect>
                                    <p:set>
                                      <p:cBhvr>
                                        <p:cTn id="55" dur="1" fill="hold">
                                          <p:stCondLst>
                                            <p:cond delay="499"/>
                                          </p:stCondLst>
                                        </p:cTn>
                                        <p:tgtEl>
                                          <p:spTgt spid="31"/>
                                        </p:tgtEl>
                                        <p:attrNameLst>
                                          <p:attrName>style.visibility</p:attrName>
                                        </p:attrNameLst>
                                      </p:cBhvr>
                                      <p:to>
                                        <p:strVal val="hidden"/>
                                      </p:to>
                                    </p:set>
                                  </p:childTnLst>
                                </p:cTn>
                              </p:par>
                              <p:par>
                                <p:cTn id="56" presetID="4" presetClass="exit" presetSubtype="16" fill="hold" grpId="1" nodeType="withEffect">
                                  <p:stCondLst>
                                    <p:cond delay="0"/>
                                  </p:stCondLst>
                                  <p:childTnLst>
                                    <p:animEffect transition="out" filter="box(in)">
                                      <p:cBhvr>
                                        <p:cTn id="57" dur="500"/>
                                        <p:tgtEl>
                                          <p:spTgt spid="32"/>
                                        </p:tgtEl>
                                      </p:cBhvr>
                                    </p:animEffect>
                                    <p:set>
                                      <p:cBhvr>
                                        <p:cTn id="58" dur="1" fill="hold">
                                          <p:stCondLst>
                                            <p:cond delay="499"/>
                                          </p:stCondLst>
                                        </p:cTn>
                                        <p:tgtEl>
                                          <p:spTgt spid="32"/>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4" presetClass="exit" presetSubtype="16" fill="hold" grpId="1" nodeType="clickEffect">
                                  <p:stCondLst>
                                    <p:cond delay="0"/>
                                  </p:stCondLst>
                                  <p:childTnLst>
                                    <p:animEffect transition="out" filter="box(in)">
                                      <p:cBhvr>
                                        <p:cTn id="62" dur="500"/>
                                        <p:tgtEl>
                                          <p:spTgt spid="29"/>
                                        </p:tgtEl>
                                      </p:cBhvr>
                                    </p:animEffect>
                                    <p:set>
                                      <p:cBhvr>
                                        <p:cTn id="63" dur="1" fill="hold">
                                          <p:stCondLst>
                                            <p:cond delay="499"/>
                                          </p:stCondLst>
                                        </p:cTn>
                                        <p:tgtEl>
                                          <p:spTgt spid="29"/>
                                        </p:tgtEl>
                                        <p:attrNameLst>
                                          <p:attrName>style.visibility</p:attrName>
                                        </p:attrNameLst>
                                      </p:cBhvr>
                                      <p:to>
                                        <p:strVal val="hidden"/>
                                      </p:to>
                                    </p:set>
                                  </p:childTnLst>
                                </p:cTn>
                              </p:par>
                              <p:par>
                                <p:cTn id="64" presetID="4" presetClass="exit" presetSubtype="16" fill="hold" grpId="1" nodeType="withEffect">
                                  <p:stCondLst>
                                    <p:cond delay="0"/>
                                  </p:stCondLst>
                                  <p:childTnLst>
                                    <p:animEffect transition="out" filter="box(in)">
                                      <p:cBhvr>
                                        <p:cTn id="65" dur="500"/>
                                        <p:tgtEl>
                                          <p:spTgt spid="30"/>
                                        </p:tgtEl>
                                      </p:cBhvr>
                                    </p:animEffect>
                                    <p:set>
                                      <p:cBhvr>
                                        <p:cTn id="66" dur="1" fill="hold">
                                          <p:stCondLst>
                                            <p:cond delay="499"/>
                                          </p:stCondLst>
                                        </p:cTn>
                                        <p:tgtEl>
                                          <p:spTgt spid="30"/>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4" presetClass="entr" presetSubtype="16"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box(in)">
                                      <p:cBhvr>
                                        <p:cTn id="71" dur="500"/>
                                        <p:tgtEl>
                                          <p:spTgt spid="18"/>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 presetClass="entr" presetSubtype="16" fill="hold"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box(in)">
                                      <p:cBhvr>
                                        <p:cTn id="76" dur="500"/>
                                        <p:tgtEl>
                                          <p:spTgt spid="19"/>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4" presetClass="entr" presetSubtype="16" fill="hold"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box(in)">
                                      <p:cBhvr>
                                        <p:cTn id="8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2" grpId="0" animBg="1"/>
      <p:bldP spid="32" grpId="1"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314" name="2 Imagen"/>
          <p:cNvPicPr>
            <a:picLocks noChangeAspect="1" noChangeArrowheads="1"/>
          </p:cNvPicPr>
          <p:nvPr/>
        </p:nvPicPr>
        <p:blipFill>
          <a:blip r:embed="rId2" cstate="print"/>
          <a:srcRect l="19559" t="9737" r="27287" b="2206"/>
          <a:stretch>
            <a:fillRect/>
          </a:stretch>
        </p:blipFill>
        <p:spPr bwMode="auto">
          <a:xfrm>
            <a:off x="5292725" y="1773238"/>
            <a:ext cx="3095625" cy="3816350"/>
          </a:xfrm>
          <a:prstGeom prst="rect">
            <a:avLst/>
          </a:prstGeom>
          <a:noFill/>
          <a:ln w="9525">
            <a:noFill/>
            <a:miter lim="800000"/>
            <a:headEnd/>
            <a:tailEnd/>
          </a:ln>
        </p:spPr>
      </p:pic>
      <p:pic>
        <p:nvPicPr>
          <p:cNvPr id="4" name="Picture 5"/>
          <p:cNvPicPr>
            <a:picLocks noChangeAspect="1" noChangeArrowheads="1"/>
          </p:cNvPicPr>
          <p:nvPr/>
        </p:nvPicPr>
        <p:blipFill>
          <a:blip r:embed="rId3" cstate="print"/>
          <a:srcRect/>
          <a:stretch>
            <a:fillRect/>
          </a:stretch>
        </p:blipFill>
        <p:spPr bwMode="auto">
          <a:xfrm>
            <a:off x="971550" y="1773238"/>
            <a:ext cx="2952750" cy="3813175"/>
          </a:xfrm>
          <a:prstGeom prst="rect">
            <a:avLst/>
          </a:prstGeom>
          <a:noFill/>
          <a:ln w="9525">
            <a:noFill/>
            <a:miter lim="800000"/>
            <a:headEnd/>
            <a:tailEnd/>
          </a:ln>
          <a:effectLst>
            <a:outerShdw blurRad="50800" dist="38100" algn="l" rotWithShape="0">
              <a:prstClr val="black">
                <a:alpha val="40000"/>
              </a:prstClr>
            </a:outerShdw>
          </a:effectLst>
        </p:spPr>
      </p:pic>
      <p:sp>
        <p:nvSpPr>
          <p:cNvPr id="5" name="4 Flecha derecha"/>
          <p:cNvSpPr/>
          <p:nvPr/>
        </p:nvSpPr>
        <p:spPr>
          <a:xfrm>
            <a:off x="4211638" y="3500438"/>
            <a:ext cx="720725" cy="433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
        <p:nvSpPr>
          <p:cNvPr id="6" name="5 Rectángulo"/>
          <p:cNvSpPr/>
          <p:nvPr/>
        </p:nvSpPr>
        <p:spPr>
          <a:xfrm>
            <a:off x="1258888" y="836613"/>
            <a:ext cx="7643812" cy="430212"/>
          </a:xfrm>
          <a:prstGeom prst="rect">
            <a:avLst/>
          </a:prstGeom>
        </p:spPr>
        <p:txBody>
          <a:bodyPr>
            <a:spAutoFit/>
          </a:bodyPr>
          <a:lstStyle/>
          <a:p>
            <a:pPr algn="ctr">
              <a:defRPr/>
            </a:pPr>
            <a:r>
              <a:rPr lang="es-CR" sz="2200" dirty="0">
                <a:solidFill>
                  <a:schemeClr val="bg1"/>
                </a:solidFill>
                <a:latin typeface="+mj-lt"/>
                <a:cs typeface="+mn-cs"/>
              </a:rPr>
              <a:t>¿Cómo elaborar el PGAI?</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4 Rectángulo"/>
          <p:cNvSpPr/>
          <p:nvPr/>
        </p:nvSpPr>
        <p:spPr>
          <a:xfrm>
            <a:off x="1258888" y="836613"/>
            <a:ext cx="7643812" cy="430212"/>
          </a:xfrm>
          <a:prstGeom prst="rect">
            <a:avLst/>
          </a:prstGeom>
        </p:spPr>
        <p:txBody>
          <a:bodyPr>
            <a:spAutoFit/>
          </a:bodyPr>
          <a:lstStyle/>
          <a:p>
            <a:pPr algn="ctr">
              <a:defRPr/>
            </a:pPr>
            <a:r>
              <a:rPr lang="es-CR" sz="2200" dirty="0">
                <a:solidFill>
                  <a:schemeClr val="bg1"/>
                </a:solidFill>
                <a:latin typeface="+mj-lt"/>
                <a:cs typeface="+mn-cs"/>
              </a:rPr>
              <a:t>¿Cómo elaborar el PGAI?</a:t>
            </a:r>
          </a:p>
        </p:txBody>
      </p:sp>
      <p:grpSp>
        <p:nvGrpSpPr>
          <p:cNvPr id="2" name="2 Grupo"/>
          <p:cNvGrpSpPr>
            <a:grpSpLocks/>
          </p:cNvGrpSpPr>
          <p:nvPr/>
        </p:nvGrpSpPr>
        <p:grpSpPr bwMode="auto">
          <a:xfrm>
            <a:off x="2771775" y="1628775"/>
            <a:ext cx="4071938" cy="4429125"/>
            <a:chOff x="4857752" y="1571612"/>
            <a:chExt cx="4071966" cy="4429156"/>
          </a:xfrm>
        </p:grpSpPr>
        <p:pic>
          <p:nvPicPr>
            <p:cNvPr id="14340" name="Picture 2"/>
            <p:cNvPicPr>
              <a:picLocks noChangeAspect="1" noChangeArrowheads="1"/>
            </p:cNvPicPr>
            <p:nvPr/>
          </p:nvPicPr>
          <p:blipFill>
            <a:blip r:embed="rId3" cstate="print"/>
            <a:srcRect/>
            <a:stretch>
              <a:fillRect/>
            </a:stretch>
          </p:blipFill>
          <p:spPr bwMode="auto">
            <a:xfrm>
              <a:off x="5214942" y="1571612"/>
              <a:ext cx="2767907" cy="1614486"/>
            </a:xfrm>
            <a:prstGeom prst="rect">
              <a:avLst/>
            </a:prstGeom>
            <a:noFill/>
            <a:ln w="9525">
              <a:noFill/>
              <a:miter lim="800000"/>
              <a:headEnd/>
              <a:tailEnd/>
            </a:ln>
          </p:spPr>
        </p:pic>
        <p:pic>
          <p:nvPicPr>
            <p:cNvPr id="14341" name="Picture 3"/>
            <p:cNvPicPr>
              <a:picLocks noChangeAspect="1" noChangeArrowheads="1"/>
            </p:cNvPicPr>
            <p:nvPr/>
          </p:nvPicPr>
          <p:blipFill>
            <a:blip r:embed="rId4" cstate="print"/>
            <a:srcRect/>
            <a:stretch>
              <a:fillRect/>
            </a:stretch>
          </p:blipFill>
          <p:spPr bwMode="auto">
            <a:xfrm>
              <a:off x="5715008" y="2571744"/>
              <a:ext cx="2714644" cy="1500197"/>
            </a:xfrm>
            <a:prstGeom prst="rect">
              <a:avLst/>
            </a:prstGeom>
            <a:noFill/>
            <a:ln w="9525">
              <a:noFill/>
              <a:miter lim="800000"/>
              <a:headEnd/>
              <a:tailEnd/>
            </a:ln>
          </p:spPr>
        </p:pic>
        <p:pic>
          <p:nvPicPr>
            <p:cNvPr id="14342" name="Picture 5"/>
            <p:cNvPicPr>
              <a:picLocks noChangeAspect="1" noChangeArrowheads="1"/>
            </p:cNvPicPr>
            <p:nvPr/>
          </p:nvPicPr>
          <p:blipFill>
            <a:blip r:embed="rId5" cstate="print"/>
            <a:srcRect/>
            <a:stretch>
              <a:fillRect/>
            </a:stretch>
          </p:blipFill>
          <p:spPr bwMode="auto">
            <a:xfrm>
              <a:off x="4857752" y="3500438"/>
              <a:ext cx="2809863" cy="1585903"/>
            </a:xfrm>
            <a:prstGeom prst="rect">
              <a:avLst/>
            </a:prstGeom>
            <a:noFill/>
            <a:ln w="9525">
              <a:noFill/>
              <a:miter lim="800000"/>
              <a:headEnd/>
              <a:tailEnd/>
            </a:ln>
          </p:spPr>
        </p:pic>
        <p:pic>
          <p:nvPicPr>
            <p:cNvPr id="14343" name="Picture 4"/>
            <p:cNvPicPr>
              <a:picLocks noChangeAspect="1" noChangeArrowheads="1"/>
            </p:cNvPicPr>
            <p:nvPr/>
          </p:nvPicPr>
          <p:blipFill>
            <a:blip r:embed="rId6" cstate="print"/>
            <a:srcRect/>
            <a:stretch>
              <a:fillRect/>
            </a:stretch>
          </p:blipFill>
          <p:spPr bwMode="auto">
            <a:xfrm>
              <a:off x="6072198" y="4500570"/>
              <a:ext cx="2857520" cy="1500198"/>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a:effectLst>
            <a:outerShdw dist="35921" dir="2700000" algn="ctr" rotWithShape="0">
              <a:schemeClr val="tx1"/>
            </a:outerShdw>
          </a:effectLst>
        </p:spPr>
        <p:txBody>
          <a:bodyPr/>
          <a:lstStyle/>
          <a:p>
            <a:endParaRPr smtClean="0">
              <a:latin typeface="Arial" charset="0"/>
              <a:ea typeface="MS PGothic" pitchFamily="34" charset="-128"/>
              <a:cs typeface="Arial" charset="0"/>
            </a:endParaRPr>
          </a:p>
        </p:txBody>
      </p:sp>
      <p:pic>
        <p:nvPicPr>
          <p:cNvPr id="23555" name="Picture 2"/>
          <p:cNvPicPr>
            <a:picLocks noChangeAspect="1" noChangeArrowheads="1"/>
          </p:cNvPicPr>
          <p:nvPr/>
        </p:nvPicPr>
        <p:blipFill>
          <a:blip r:embed="rId2" cstate="print"/>
          <a:srcRect r="9122"/>
          <a:stretch>
            <a:fillRect/>
          </a:stretch>
        </p:blipFill>
        <p:spPr bwMode="auto">
          <a:xfrm>
            <a:off x="0" y="53975"/>
            <a:ext cx="9144000" cy="6804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7010400" y="6602413"/>
            <a:ext cx="2133600" cy="365125"/>
          </a:xfrm>
        </p:spPr>
        <p:txBody>
          <a:bodyPr/>
          <a:lstStyle/>
          <a:p>
            <a:fld id="{966E4E12-0E56-491C-850C-1B66DEED4F22}" type="slidenum">
              <a:rPr lang="es-ES_tradnl" smtClean="0"/>
              <a:pPr/>
              <a:t>3</a:t>
            </a:fld>
            <a:endParaRPr lang="es-ES_tradnl"/>
          </a:p>
        </p:txBody>
      </p:sp>
      <p:pic>
        <p:nvPicPr>
          <p:cNvPr id="7" name="Picture 6"/>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115617" y="1124744"/>
            <a:ext cx="7632848" cy="5256584"/>
          </a:xfrm>
          <a:prstGeom prst="rect">
            <a:avLst/>
          </a:prstGeom>
        </p:spPr>
      </p:pic>
      <p:sp>
        <p:nvSpPr>
          <p:cNvPr id="10" name="TextBox 9"/>
          <p:cNvSpPr txBox="1"/>
          <p:nvPr/>
        </p:nvSpPr>
        <p:spPr>
          <a:xfrm>
            <a:off x="2430302" y="989272"/>
            <a:ext cx="2241906" cy="923330"/>
          </a:xfrm>
          <a:prstGeom prst="rect">
            <a:avLst/>
          </a:prstGeom>
          <a:noFill/>
        </p:spPr>
        <p:txBody>
          <a:bodyPr wrap="square" rtlCol="0">
            <a:spAutoFit/>
          </a:bodyPr>
          <a:lstStyle/>
          <a:p>
            <a:pPr marL="0" lvl="1"/>
            <a:r>
              <a:rPr lang="es-ES_tradnl" b="1" dirty="0" smtClean="0">
                <a:solidFill>
                  <a:schemeClr val="bg1">
                    <a:lumMod val="50000"/>
                  </a:schemeClr>
                </a:solidFill>
              </a:rPr>
              <a:t>de los ecosistemas dañados o  usados de manera insostenible</a:t>
            </a:r>
            <a:endParaRPr lang="es-ES_tradnl" dirty="0">
              <a:solidFill>
                <a:schemeClr val="bg1">
                  <a:lumMod val="50000"/>
                </a:schemeClr>
              </a:solidFill>
            </a:endParaRPr>
          </a:p>
        </p:txBody>
      </p:sp>
      <p:sp>
        <p:nvSpPr>
          <p:cNvPr id="11" name="Rectangle 10"/>
          <p:cNvSpPr/>
          <p:nvPr/>
        </p:nvSpPr>
        <p:spPr>
          <a:xfrm>
            <a:off x="-21556" y="799544"/>
            <a:ext cx="2821980" cy="1477328"/>
          </a:xfrm>
          <a:prstGeom prst="rect">
            <a:avLst/>
          </a:prstGeom>
          <a:noFill/>
        </p:spPr>
        <p:txBody>
          <a:bodyPr wrap="square" lIns="91440" tIns="45720" rIns="91440" bIns="45720">
            <a:spAutoFit/>
          </a:bodyPr>
          <a:lstStyle/>
          <a:p>
            <a:pPr algn="ctr"/>
            <a:r>
              <a:rPr lang="es-ES_tradnl" sz="90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60%</a:t>
            </a:r>
            <a:endParaRPr lang="es-ES_tradnl" sz="90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2" name="Rectangle 11"/>
          <p:cNvSpPr/>
          <p:nvPr/>
        </p:nvSpPr>
        <p:spPr>
          <a:xfrm>
            <a:off x="3707904" y="2492896"/>
            <a:ext cx="3168351" cy="1415772"/>
          </a:xfrm>
          <a:prstGeom prst="rect">
            <a:avLst/>
          </a:prstGeom>
          <a:noFill/>
        </p:spPr>
        <p:txBody>
          <a:bodyPr wrap="square" lIns="91440" tIns="45720" rIns="91440" bIns="45720">
            <a:spAutoFit/>
          </a:bodyPr>
          <a:lstStyle/>
          <a:p>
            <a:pPr algn="ctr"/>
            <a:r>
              <a:rPr lang="es-ES_tradnl" sz="5400" b="1" dirty="0" smtClean="0">
                <a:ln w="1905"/>
                <a:solidFill>
                  <a:srgbClr val="EE0000"/>
                </a:solidFill>
                <a:effectLst>
                  <a:innerShdw blurRad="69850" dist="43180" dir="5400000">
                    <a:srgbClr val="000000">
                      <a:alpha val="65000"/>
                    </a:srgbClr>
                  </a:innerShdw>
                </a:effectLst>
              </a:rPr>
              <a:t>1 a 3 </a:t>
            </a:r>
            <a:r>
              <a:rPr lang="es-ES_tradnl" sz="3200" b="1" dirty="0" smtClean="0">
                <a:ln w="1905"/>
                <a:solidFill>
                  <a:srgbClr val="EE0000"/>
                </a:solidFill>
                <a:effectLst>
                  <a:innerShdw blurRad="69850" dist="43180" dir="5400000">
                    <a:srgbClr val="000000">
                      <a:alpha val="65000"/>
                    </a:srgbClr>
                  </a:innerShdw>
                </a:effectLst>
              </a:rPr>
              <a:t>mil millones</a:t>
            </a:r>
            <a:endParaRPr lang="es-ES_tradnl" sz="3200" b="1" dirty="0">
              <a:ln w="1905"/>
              <a:solidFill>
                <a:srgbClr val="EE0000"/>
              </a:solidFill>
              <a:effectLst>
                <a:innerShdw blurRad="69850" dist="43180" dir="5400000">
                  <a:srgbClr val="000000">
                    <a:alpha val="65000"/>
                  </a:srgbClr>
                </a:innerShdw>
              </a:effectLst>
            </a:endParaRPr>
          </a:p>
        </p:txBody>
      </p:sp>
      <p:sp>
        <p:nvSpPr>
          <p:cNvPr id="13" name="TextBox 12"/>
          <p:cNvSpPr txBox="1"/>
          <p:nvPr/>
        </p:nvSpPr>
        <p:spPr>
          <a:xfrm>
            <a:off x="3923928" y="3789040"/>
            <a:ext cx="2448272" cy="798680"/>
          </a:xfrm>
          <a:prstGeom prst="rect">
            <a:avLst/>
          </a:prstGeom>
          <a:noFill/>
        </p:spPr>
        <p:txBody>
          <a:bodyPr wrap="square" rtlCol="0">
            <a:spAutoFit/>
          </a:bodyPr>
          <a:lstStyle/>
          <a:p>
            <a:pPr marL="0" lvl="1" algn="ctr">
              <a:lnSpc>
                <a:spcPct val="85000"/>
              </a:lnSpc>
              <a:spcBef>
                <a:spcPts val="800"/>
              </a:spcBef>
              <a:spcAft>
                <a:spcPts val="1200"/>
              </a:spcAft>
            </a:pPr>
            <a:r>
              <a:rPr lang="es-ES_tradnl" smtClean="0"/>
              <a:t>de consumidores adicionales de clase media para 2030</a:t>
            </a:r>
            <a:endParaRPr lang="es-ES_tradnl">
              <a:solidFill>
                <a:srgbClr val="000000"/>
              </a:solidFill>
            </a:endParaRPr>
          </a:p>
        </p:txBody>
      </p:sp>
      <p:sp>
        <p:nvSpPr>
          <p:cNvPr id="15" name="Rectangle 14"/>
          <p:cNvSpPr/>
          <p:nvPr/>
        </p:nvSpPr>
        <p:spPr>
          <a:xfrm>
            <a:off x="116669" y="4581129"/>
            <a:ext cx="3375211" cy="1988237"/>
          </a:xfrm>
          <a:prstGeom prst="rect">
            <a:avLst/>
          </a:prstGeom>
          <a:noFill/>
        </p:spPr>
        <p:txBody>
          <a:bodyPr wrap="square" lIns="91440" tIns="45720" rIns="91440" bIns="45720">
            <a:spAutoFit/>
          </a:bodyPr>
          <a:lstStyle/>
          <a:p>
            <a:pPr algn="ctr">
              <a:lnSpc>
                <a:spcPct val="70000"/>
              </a:lnSpc>
            </a:pPr>
            <a:r>
              <a:rPr lang="es-ES_tradnl" sz="4400" b="1" dirty="0" smtClean="0">
                <a:ln w="1905"/>
                <a:solidFill>
                  <a:schemeClr val="accent3"/>
                </a:solidFill>
                <a:effectLst>
                  <a:innerShdw blurRad="69850" dist="43180" dir="5400000">
                    <a:srgbClr val="000000">
                      <a:alpha val="65000"/>
                    </a:srgbClr>
                  </a:innerShdw>
                </a:effectLst>
              </a:rPr>
              <a:t>De 60 a 140 mil millones toneladas</a:t>
            </a:r>
          </a:p>
        </p:txBody>
      </p:sp>
      <p:sp>
        <p:nvSpPr>
          <p:cNvPr id="16" name="TextBox 15"/>
          <p:cNvSpPr txBox="1"/>
          <p:nvPr/>
        </p:nvSpPr>
        <p:spPr>
          <a:xfrm>
            <a:off x="3851919" y="5589240"/>
            <a:ext cx="3936301" cy="1269578"/>
          </a:xfrm>
          <a:prstGeom prst="rect">
            <a:avLst/>
          </a:prstGeom>
          <a:noFill/>
        </p:spPr>
        <p:txBody>
          <a:bodyPr wrap="square" rtlCol="0">
            <a:spAutoFit/>
          </a:bodyPr>
          <a:lstStyle/>
          <a:p>
            <a:pPr marL="0" lvl="1">
              <a:lnSpc>
                <a:spcPct val="85000"/>
              </a:lnSpc>
              <a:spcBef>
                <a:spcPts val="800"/>
              </a:spcBef>
              <a:spcAft>
                <a:spcPts val="1200"/>
              </a:spcAft>
            </a:pPr>
            <a:r>
              <a:rPr lang="es-ES_tradnl" dirty="0" err="1" smtClean="0">
                <a:solidFill>
                  <a:schemeClr val="tx2"/>
                </a:solidFill>
              </a:rPr>
              <a:t>Extraccion</a:t>
            </a:r>
            <a:r>
              <a:rPr lang="es-ES_tradnl" dirty="0" smtClean="0">
                <a:solidFill>
                  <a:schemeClr val="tx2"/>
                </a:solidFill>
              </a:rPr>
              <a:t> de recursos naturales, a nivel global, </a:t>
            </a:r>
            <a:r>
              <a:rPr lang="es-ES_tradnl" b="1" dirty="0" smtClean="0">
                <a:solidFill>
                  <a:schemeClr val="tx2"/>
                </a:solidFill>
              </a:rPr>
              <a:t>en caso de que la tasa de consumo se mantenga a los niveles de los países desarrollados</a:t>
            </a:r>
            <a:endParaRPr lang="es-ES_tradnl" b="1" dirty="0">
              <a:solidFill>
                <a:srgbClr val="000000"/>
              </a:solidFill>
            </a:endParaRPr>
          </a:p>
        </p:txBody>
      </p:sp>
      <p:sp>
        <p:nvSpPr>
          <p:cNvPr id="14" name="Rectangle 13"/>
          <p:cNvSpPr/>
          <p:nvPr/>
        </p:nvSpPr>
        <p:spPr>
          <a:xfrm>
            <a:off x="3122661" y="0"/>
            <a:ext cx="2808311" cy="923330"/>
          </a:xfrm>
          <a:prstGeom prst="rect">
            <a:avLst/>
          </a:prstGeom>
          <a:noFill/>
        </p:spPr>
        <p:txBody>
          <a:bodyPr wrap="square" lIns="91440" tIns="45720" rIns="91440" bIns="45720">
            <a:spAutoFit/>
          </a:bodyPr>
          <a:lstStyle/>
          <a:p>
            <a:pPr algn="ctr"/>
            <a:r>
              <a:rPr lang="es-ES_tradnl" sz="5400" b="1" smtClean="0">
                <a:ln w="10541" cmpd="sng">
                  <a:solidFill>
                    <a:schemeClr val="accent4">
                      <a:lumMod val="75000"/>
                    </a:schemeClr>
                  </a:solidFill>
                  <a:prstDash val="solid"/>
                </a:ln>
                <a:solidFill>
                  <a:srgbClr val="00B050"/>
                </a:solidFill>
              </a:rPr>
              <a:t>3°C</a:t>
            </a:r>
            <a:r>
              <a:rPr lang="es-ES_tradnl" sz="4000" b="1" smtClean="0">
                <a:ln w="10541" cmpd="sng">
                  <a:solidFill>
                    <a:schemeClr val="accent4">
                      <a:lumMod val="75000"/>
                    </a:schemeClr>
                  </a:solidFill>
                  <a:prstDash val="solid"/>
                </a:ln>
                <a:solidFill>
                  <a:srgbClr val="00B050"/>
                </a:solidFill>
              </a:rPr>
              <a:t> o más</a:t>
            </a:r>
            <a:endParaRPr lang="es-ES_tradnl" sz="3200" b="1">
              <a:ln w="10541" cmpd="sng">
                <a:solidFill>
                  <a:schemeClr val="accent4">
                    <a:lumMod val="75000"/>
                  </a:schemeClr>
                </a:solidFill>
                <a:prstDash val="solid"/>
              </a:ln>
              <a:solidFill>
                <a:srgbClr val="00B050"/>
              </a:solidFill>
            </a:endParaRPr>
          </a:p>
        </p:txBody>
      </p:sp>
      <p:sp>
        <p:nvSpPr>
          <p:cNvPr id="17" name="TextBox 16"/>
          <p:cNvSpPr txBox="1"/>
          <p:nvPr/>
        </p:nvSpPr>
        <p:spPr>
          <a:xfrm>
            <a:off x="5930971" y="-5292"/>
            <a:ext cx="3213029" cy="929485"/>
          </a:xfrm>
          <a:prstGeom prst="rect">
            <a:avLst/>
          </a:prstGeom>
          <a:noFill/>
        </p:spPr>
        <p:txBody>
          <a:bodyPr wrap="square" rtlCol="0">
            <a:spAutoFit/>
          </a:bodyPr>
          <a:lstStyle/>
          <a:p>
            <a:pPr marL="0" lvl="1">
              <a:lnSpc>
                <a:spcPct val="85000"/>
              </a:lnSpc>
              <a:spcBef>
                <a:spcPts val="800"/>
              </a:spcBef>
              <a:spcAft>
                <a:spcPts val="1200"/>
              </a:spcAft>
            </a:pPr>
            <a:r>
              <a:rPr lang="es-ES_tradnl" sz="1600" b="1" dirty="0" smtClean="0">
                <a:solidFill>
                  <a:schemeClr val="accent5">
                    <a:lumMod val="50000"/>
                  </a:schemeClr>
                </a:solidFill>
              </a:rPr>
              <a:t>Incremento en la temperatura </a:t>
            </a:r>
            <a:r>
              <a:rPr lang="es-ES_tradnl" sz="1600" dirty="0" smtClean="0">
                <a:solidFill>
                  <a:schemeClr val="accent5">
                    <a:lumMod val="50000"/>
                  </a:schemeClr>
                </a:solidFill>
              </a:rPr>
              <a:t>para fines del siglo, debido a la duplicación de las emisiones de GEI para 2050,  en el escenario de </a:t>
            </a:r>
            <a:r>
              <a:rPr lang="es-ES_tradnl" sz="1600" i="1" dirty="0" smtClean="0">
                <a:solidFill>
                  <a:schemeClr val="accent5">
                    <a:lumMod val="50000"/>
                  </a:schemeClr>
                </a:solidFill>
              </a:rPr>
              <a:t>BAU</a:t>
            </a:r>
            <a:r>
              <a:rPr lang="es-ES_tradnl" sz="1600" dirty="0" smtClean="0">
                <a:solidFill>
                  <a:schemeClr val="accent5">
                    <a:lumMod val="50000"/>
                  </a:schemeClr>
                </a:solidFill>
              </a:rPr>
              <a:t> </a:t>
            </a:r>
            <a:endParaRPr lang="es-ES_tradnl" sz="1600" dirty="0">
              <a:solidFill>
                <a:schemeClr val="accent5">
                  <a:lumMod val="50000"/>
                </a:schemeClr>
              </a:solidFill>
            </a:endParaRPr>
          </a:p>
        </p:txBody>
      </p:sp>
    </p:spTree>
    <p:extLst>
      <p:ext uri="{BB962C8B-B14F-4D97-AF65-F5344CB8AC3E}">
        <p14:creationId xmlns:p14="http://schemas.microsoft.com/office/powerpoint/2010/main" xmlns="" val="2817557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lobal warming - girl facing a dead forest field.jpg"/>
          <p:cNvPicPr>
            <a:picLocks noChangeAspect="1"/>
          </p:cNvPicPr>
          <p:nvPr/>
        </p:nvPicPr>
        <p:blipFill rotWithShape="1">
          <a:blip r:embed="rId2" cstate="email">
            <a:extLst>
              <a:ext uri="{BEBA8EAE-BF5A-486C-A8C5-ECC9F3942E4B}">
                <a14:imgProps xmlns:a14="http://schemas.microsoft.com/office/drawing/2010/main" xmlns="">
                  <a14:imgLayer r:embed="rId3">
                    <a14:imgEffect>
                      <a14:colorTemperature colorTemp="4700"/>
                    </a14:imgEffect>
                    <a14:imgEffect>
                      <a14:brightnessContrast bright="40000" contrast="40000"/>
                    </a14:imgEffect>
                  </a14:imgLayer>
                </a14:imgProps>
              </a:ext>
              <a:ext uri="{28A0092B-C50C-407E-A947-70E740481C1C}">
                <a14:useLocalDpi xmlns:a14="http://schemas.microsoft.com/office/drawing/2010/main" xmlns=""/>
              </a:ext>
            </a:extLst>
          </a:blip>
          <a:srcRect/>
          <a:stretch/>
        </p:blipFill>
        <p:spPr>
          <a:xfrm>
            <a:off x="512956" y="3908502"/>
            <a:ext cx="7921944" cy="2949498"/>
          </a:xfrm>
          <a:prstGeom prst="rect">
            <a:avLst/>
          </a:prstGeom>
        </p:spPr>
      </p:pic>
      <p:sp>
        <p:nvSpPr>
          <p:cNvPr id="3" name="Content Placeholder 2"/>
          <p:cNvSpPr>
            <a:spLocks noGrp="1"/>
          </p:cNvSpPr>
          <p:nvPr>
            <p:ph sz="quarter" idx="10"/>
          </p:nvPr>
        </p:nvSpPr>
        <p:spPr>
          <a:prstGeom prst="rect">
            <a:avLst/>
          </a:prstGeom>
        </p:spPr>
        <p:txBody>
          <a:bodyPr>
            <a:normAutofit/>
          </a:bodyPr>
          <a:lstStyle/>
          <a:p>
            <a:pPr algn="ctr">
              <a:buNone/>
            </a:pPr>
            <a:r>
              <a:rPr lang="es-ES" sz="3200" b="1" dirty="0" smtClean="0"/>
              <a:t>“</a:t>
            </a:r>
            <a:r>
              <a:rPr lang="es-ES" sz="3200" dirty="0" smtClean="0"/>
              <a:t>las principales causas del continuo deterioro del medio ambiente mundial son los patrones insostenibles de consumo y producción, particularmente en los países industrializados, que son motivo de grave preocupación y que agravan la pobreza y los desequilibrios</a:t>
            </a:r>
            <a:endParaRPr lang="es-ES" sz="3200" b="1" dirty="0" smtClean="0"/>
          </a:p>
          <a:p>
            <a:pPr algn="ctr">
              <a:buNone/>
            </a:pPr>
            <a:r>
              <a:rPr lang="es-ES" sz="2800" b="1" dirty="0" smtClean="0">
                <a:solidFill>
                  <a:schemeClr val="tx2"/>
                </a:solidFill>
              </a:rPr>
              <a:t>Agenda 21, Rio de Janeiro, 1992</a:t>
            </a:r>
          </a:p>
          <a:p>
            <a:pPr algn="ctr">
              <a:buNone/>
            </a:pPr>
            <a:endParaRPr lang="en-US" sz="2700" b="1" dirty="0">
              <a:solidFill>
                <a:schemeClr val="tx2"/>
              </a:solidFill>
            </a:endParaRPr>
          </a:p>
        </p:txBody>
      </p:sp>
      <p:sp>
        <p:nvSpPr>
          <p:cNvPr id="5" name="Title 4"/>
          <p:cNvSpPr>
            <a:spLocks noGrp="1"/>
          </p:cNvSpPr>
          <p:nvPr>
            <p:ph type="ctrTitle"/>
          </p:nvPr>
        </p:nvSpPr>
        <p:spPr>
          <a:xfrm flipH="1" flipV="1">
            <a:off x="1882548" y="0"/>
            <a:ext cx="45719" cy="151019"/>
          </a:xfrm>
        </p:spPr>
        <p:txBody>
          <a:bodyPr>
            <a:normAutofit fontScale="90000"/>
          </a:bodyPr>
          <a:lstStyle/>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2682266" y="188640"/>
            <a:ext cx="4328100" cy="707886"/>
          </a:xfrm>
          <a:prstGeom prst="rect">
            <a:avLst/>
          </a:prstGeom>
          <a:noFill/>
        </p:spPr>
        <p:txBody>
          <a:bodyPr wrap="square" rtlCol="0">
            <a:spAutoFit/>
          </a:bodyPr>
          <a:lstStyle/>
          <a:p>
            <a:r>
              <a:rPr lang="es-ES" sz="4000" b="1" dirty="0" err="1" smtClean="0">
                <a:solidFill>
                  <a:schemeClr val="bg1"/>
                </a:solidFill>
                <a:latin typeface="Segoe UI" pitchFamily="34" charset="0"/>
                <a:cs typeface="Segoe UI" pitchFamily="34" charset="0"/>
              </a:rPr>
              <a:t>People</a:t>
            </a:r>
            <a:r>
              <a:rPr lang="es-ES" sz="4000" b="1" dirty="0" smtClean="0">
                <a:solidFill>
                  <a:schemeClr val="bg1"/>
                </a:solidFill>
                <a:latin typeface="Segoe UI" pitchFamily="34" charset="0"/>
                <a:cs typeface="Segoe UI" pitchFamily="34" charset="0"/>
              </a:rPr>
              <a:t> &amp; </a:t>
            </a:r>
            <a:r>
              <a:rPr lang="es-ES" sz="4000" b="1" dirty="0" err="1" smtClean="0">
                <a:solidFill>
                  <a:schemeClr val="bg1"/>
                </a:solidFill>
                <a:latin typeface="Segoe UI" pitchFamily="34" charset="0"/>
                <a:cs typeface="Segoe UI" pitchFamily="34" charset="0"/>
              </a:rPr>
              <a:t>Planet</a:t>
            </a:r>
            <a:endParaRPr lang="es-CO" sz="4000" b="1" dirty="0">
              <a:solidFill>
                <a:schemeClr val="bg1"/>
              </a:solidFill>
              <a:latin typeface="Segoe UI" pitchFamily="34" charset="0"/>
              <a:cs typeface="Segoe UI" pitchFamily="34" charset="0"/>
            </a:endParaRPr>
          </a:p>
        </p:txBody>
      </p:sp>
      <p:sp>
        <p:nvSpPr>
          <p:cNvPr id="8" name="7 CuadroTexto"/>
          <p:cNvSpPr txBox="1"/>
          <p:nvPr/>
        </p:nvSpPr>
        <p:spPr>
          <a:xfrm>
            <a:off x="125762" y="2564905"/>
            <a:ext cx="2377407" cy="1323439"/>
          </a:xfrm>
          <a:prstGeom prst="rect">
            <a:avLst/>
          </a:prstGeom>
          <a:noFill/>
        </p:spPr>
        <p:txBody>
          <a:bodyPr wrap="square" rtlCol="0">
            <a:spAutoFit/>
          </a:bodyPr>
          <a:lstStyle/>
          <a:p>
            <a:pPr algn="ctr"/>
            <a:r>
              <a:rPr lang="es-ES" sz="2000" b="1" dirty="0" smtClean="0">
                <a:solidFill>
                  <a:srgbClr val="0070C0"/>
                </a:solidFill>
                <a:effectLst>
                  <a:outerShdw blurRad="38100" dist="38100" dir="2700000" algn="tl">
                    <a:srgbClr val="000000">
                      <a:alpha val="43137"/>
                    </a:srgbClr>
                  </a:outerShdw>
                </a:effectLst>
                <a:latin typeface="Segoe UI" pitchFamily="34" charset="0"/>
                <a:cs typeface="Segoe UI" pitchFamily="34" charset="0"/>
              </a:rPr>
              <a:t>1900 </a:t>
            </a:r>
          </a:p>
          <a:p>
            <a:pPr algn="ctr"/>
            <a:r>
              <a:rPr lang="es-ES" sz="2000" b="1" dirty="0" smtClean="0">
                <a:solidFill>
                  <a:srgbClr val="0070C0"/>
                </a:solidFill>
                <a:effectLst>
                  <a:outerShdw blurRad="38100" dist="38100" dir="2700000" algn="tl">
                    <a:srgbClr val="000000">
                      <a:alpha val="43137"/>
                    </a:srgbClr>
                  </a:outerShdw>
                </a:effectLst>
                <a:latin typeface="Calibri"/>
                <a:cs typeface="Calibri"/>
              </a:rPr>
              <a:t>≈ </a:t>
            </a:r>
            <a:r>
              <a:rPr lang="es-ES" sz="2000" b="1" dirty="0" smtClean="0">
                <a:solidFill>
                  <a:srgbClr val="0070C0"/>
                </a:solidFill>
                <a:effectLst>
                  <a:outerShdw blurRad="38100" dist="38100" dir="2700000" algn="tl">
                    <a:srgbClr val="000000">
                      <a:alpha val="43137"/>
                    </a:srgbClr>
                  </a:outerShdw>
                </a:effectLst>
                <a:latin typeface="Segoe UI" pitchFamily="34" charset="0"/>
                <a:cs typeface="Segoe UI" pitchFamily="34" charset="0"/>
              </a:rPr>
              <a:t>1.65 billones de personas</a:t>
            </a:r>
          </a:p>
          <a:p>
            <a:pPr algn="ctr"/>
            <a:r>
              <a:rPr lang="es-ES" sz="2000" b="1" dirty="0" smtClean="0">
                <a:solidFill>
                  <a:srgbClr val="0070C0"/>
                </a:solidFill>
                <a:effectLst>
                  <a:outerShdw blurRad="38100" dist="38100" dir="2700000" algn="tl">
                    <a:srgbClr val="000000">
                      <a:alpha val="43137"/>
                    </a:srgbClr>
                  </a:outerShdw>
                </a:effectLst>
                <a:latin typeface="Segoe UI" pitchFamily="34" charset="0"/>
                <a:cs typeface="Segoe UI" pitchFamily="34" charset="0"/>
              </a:rPr>
              <a:t>1 planeta</a:t>
            </a:r>
            <a:endParaRPr lang="es-ES" sz="2000" b="1" dirty="0">
              <a:solidFill>
                <a:srgbClr val="0070C0"/>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10" name="9 CuadroTexto"/>
          <p:cNvSpPr txBox="1"/>
          <p:nvPr/>
        </p:nvSpPr>
        <p:spPr>
          <a:xfrm>
            <a:off x="2621307" y="2924945"/>
            <a:ext cx="2682203" cy="1015663"/>
          </a:xfrm>
          <a:prstGeom prst="rect">
            <a:avLst/>
          </a:prstGeom>
          <a:noFill/>
        </p:spPr>
        <p:txBody>
          <a:bodyPr wrap="square" rtlCol="0">
            <a:spAutoFit/>
          </a:bodyPr>
          <a:lstStyle/>
          <a:p>
            <a:pPr algn="ctr"/>
            <a:r>
              <a:rPr lang="en-US" sz="2000" b="1" dirty="0" smtClean="0">
                <a:solidFill>
                  <a:schemeClr val="accent6">
                    <a:lumMod val="75000"/>
                  </a:schemeClr>
                </a:solidFill>
                <a:effectLst>
                  <a:outerShdw blurRad="38100" dist="38100" dir="2700000" algn="tl">
                    <a:srgbClr val="000000">
                      <a:alpha val="43137"/>
                    </a:srgbClr>
                  </a:outerShdw>
                </a:effectLst>
                <a:latin typeface="Segoe UI" pitchFamily="34" charset="0"/>
                <a:cs typeface="Segoe UI" pitchFamily="34" charset="0"/>
              </a:rPr>
              <a:t>2013 </a:t>
            </a:r>
          </a:p>
          <a:p>
            <a:pPr algn="ctr"/>
            <a:r>
              <a:rPr lang="en-US" sz="2000" b="1" dirty="0" smtClean="0">
                <a:solidFill>
                  <a:schemeClr val="accent6">
                    <a:lumMod val="75000"/>
                  </a:schemeClr>
                </a:solidFill>
                <a:effectLst>
                  <a:outerShdw blurRad="38100" dist="38100" dir="2700000" algn="tl">
                    <a:srgbClr val="000000">
                      <a:alpha val="43137"/>
                    </a:srgbClr>
                  </a:outerShdw>
                </a:effectLst>
                <a:latin typeface="Segoe UI" pitchFamily="34" charset="0"/>
                <a:cs typeface="Segoe UI" pitchFamily="34" charset="0"/>
              </a:rPr>
              <a:t>7+ </a:t>
            </a:r>
            <a:r>
              <a:rPr lang="en-US" sz="2000" b="1" dirty="0" err="1" smtClean="0">
                <a:solidFill>
                  <a:schemeClr val="accent6">
                    <a:lumMod val="75000"/>
                  </a:schemeClr>
                </a:solidFill>
                <a:effectLst>
                  <a:outerShdw blurRad="38100" dist="38100" dir="2700000" algn="tl">
                    <a:srgbClr val="000000">
                      <a:alpha val="43137"/>
                    </a:srgbClr>
                  </a:outerShdw>
                </a:effectLst>
                <a:latin typeface="Segoe UI" pitchFamily="34" charset="0"/>
                <a:cs typeface="Segoe UI" pitchFamily="34" charset="0"/>
              </a:rPr>
              <a:t>billones</a:t>
            </a:r>
            <a:endParaRPr lang="en-US" sz="2000" b="1" dirty="0" smtClean="0">
              <a:solidFill>
                <a:schemeClr val="accent6">
                  <a:lumMod val="75000"/>
                </a:schemeClr>
              </a:solidFill>
              <a:effectLst>
                <a:outerShdw blurRad="38100" dist="38100" dir="2700000" algn="tl">
                  <a:srgbClr val="000000">
                    <a:alpha val="43137"/>
                  </a:srgbClr>
                </a:outerShdw>
              </a:effectLst>
              <a:latin typeface="Segoe UI" pitchFamily="34" charset="0"/>
              <a:cs typeface="Segoe UI" pitchFamily="34" charset="0"/>
            </a:endParaRPr>
          </a:p>
          <a:p>
            <a:pPr algn="ctr"/>
            <a:r>
              <a:rPr lang="en-US" sz="2000" b="1" dirty="0" smtClean="0">
                <a:solidFill>
                  <a:schemeClr val="accent6">
                    <a:lumMod val="75000"/>
                  </a:schemeClr>
                </a:solidFill>
                <a:effectLst>
                  <a:outerShdw blurRad="38100" dist="38100" dir="2700000" algn="tl">
                    <a:srgbClr val="000000">
                      <a:alpha val="43137"/>
                    </a:srgbClr>
                  </a:outerShdw>
                </a:effectLst>
                <a:latin typeface="Segoe UI" pitchFamily="34" charset="0"/>
                <a:cs typeface="Segoe UI" pitchFamily="34" charset="0"/>
              </a:rPr>
              <a:t>1.5 </a:t>
            </a:r>
            <a:r>
              <a:rPr lang="en-US" sz="2000" b="1" dirty="0" err="1" smtClean="0">
                <a:solidFill>
                  <a:schemeClr val="accent6">
                    <a:lumMod val="75000"/>
                  </a:schemeClr>
                </a:solidFill>
                <a:effectLst>
                  <a:outerShdw blurRad="38100" dist="38100" dir="2700000" algn="tl">
                    <a:srgbClr val="000000">
                      <a:alpha val="43137"/>
                    </a:srgbClr>
                  </a:outerShdw>
                </a:effectLst>
                <a:latin typeface="Segoe UI" pitchFamily="34" charset="0"/>
                <a:cs typeface="Segoe UI" pitchFamily="34" charset="0"/>
              </a:rPr>
              <a:t>planetas</a:t>
            </a:r>
            <a:endParaRPr lang="en-US" sz="2000" b="1" dirty="0">
              <a:solidFill>
                <a:schemeClr val="accent6">
                  <a:lumMod val="75000"/>
                </a:schemeClr>
              </a:solidFill>
              <a:effectLst>
                <a:outerShdw blurRad="38100" dist="38100" dir="2700000" algn="tl">
                  <a:srgbClr val="000000">
                    <a:alpha val="43137"/>
                  </a:srgbClr>
                </a:outerShdw>
              </a:effectLst>
              <a:latin typeface="Segoe UI" pitchFamily="34" charset="0"/>
              <a:cs typeface="Segoe UI" pitchFamily="34" charset="0"/>
            </a:endParaRPr>
          </a:p>
        </p:txBody>
      </p:sp>
      <p:pic>
        <p:nvPicPr>
          <p:cNvPr id="11" name="Picture 2" descr="C:\Documents and Settings\c-aortizm\Mis documentos\Downloads\imagenes\earth_Real_color_Earth_surface_1__Shadmith.jpg"/>
          <p:cNvPicPr>
            <a:picLocks noChangeAspect="1" noChangeArrowheads="1"/>
          </p:cNvPicPr>
          <p:nvPr/>
        </p:nvPicPr>
        <p:blipFill>
          <a:blip r:embed="rId3" cstate="print">
            <a:lum contrast="30000"/>
          </a:blip>
          <a:srcRect l="20971" t="1487" r="20433" b="1591"/>
          <a:stretch>
            <a:fillRect/>
          </a:stretch>
        </p:blipFill>
        <p:spPr bwMode="auto">
          <a:xfrm>
            <a:off x="665939" y="4293096"/>
            <a:ext cx="1040981" cy="1220414"/>
          </a:xfrm>
          <a:prstGeom prst="ellipse">
            <a:avLst/>
          </a:prstGeom>
          <a:noFill/>
        </p:spPr>
      </p:pic>
      <p:sp>
        <p:nvSpPr>
          <p:cNvPr id="12" name="11 CuadroTexto"/>
          <p:cNvSpPr txBox="1"/>
          <p:nvPr/>
        </p:nvSpPr>
        <p:spPr>
          <a:xfrm>
            <a:off x="5669265" y="3617730"/>
            <a:ext cx="2773211" cy="1323439"/>
          </a:xfrm>
          <a:prstGeom prst="rect">
            <a:avLst/>
          </a:prstGeom>
          <a:noFill/>
        </p:spPr>
        <p:txBody>
          <a:bodyPr wrap="square" rtlCol="0">
            <a:spAutoFit/>
          </a:bodyPr>
          <a:lstStyle/>
          <a:p>
            <a:pPr algn="ctr"/>
            <a:r>
              <a:rPr lang="en-US" sz="2000" b="1" dirty="0" smtClean="0">
                <a:solidFill>
                  <a:schemeClr val="tx1">
                    <a:lumMod val="50000"/>
                    <a:lumOff val="50000"/>
                  </a:schemeClr>
                </a:solidFill>
                <a:effectLst>
                  <a:outerShdw blurRad="38100" dist="38100" dir="2700000" algn="tl">
                    <a:srgbClr val="000000">
                      <a:alpha val="43137"/>
                    </a:srgbClr>
                  </a:outerShdw>
                </a:effectLst>
                <a:latin typeface="Segoe UI" pitchFamily="34" charset="0"/>
                <a:cs typeface="Segoe UI" pitchFamily="34" charset="0"/>
              </a:rPr>
              <a:t>2050 </a:t>
            </a:r>
          </a:p>
          <a:p>
            <a:pPr algn="ctr"/>
            <a:r>
              <a:rPr lang="en-US" sz="2000" b="1" dirty="0" smtClean="0">
                <a:solidFill>
                  <a:schemeClr val="tx1">
                    <a:lumMod val="50000"/>
                    <a:lumOff val="50000"/>
                  </a:schemeClr>
                </a:solidFill>
                <a:effectLst>
                  <a:outerShdw blurRad="38100" dist="38100" dir="2700000" algn="tl">
                    <a:srgbClr val="000000">
                      <a:alpha val="43137"/>
                    </a:srgbClr>
                  </a:outerShdw>
                </a:effectLst>
                <a:latin typeface="Segoe UI" pitchFamily="34" charset="0"/>
                <a:cs typeface="Segoe UI" pitchFamily="34" charset="0"/>
              </a:rPr>
              <a:t>9 </a:t>
            </a:r>
            <a:r>
              <a:rPr lang="en-US" sz="2000" b="1" dirty="0" err="1" smtClean="0">
                <a:solidFill>
                  <a:schemeClr val="tx1">
                    <a:lumMod val="50000"/>
                    <a:lumOff val="50000"/>
                  </a:schemeClr>
                </a:solidFill>
                <a:effectLst>
                  <a:outerShdw blurRad="38100" dist="38100" dir="2700000" algn="tl">
                    <a:srgbClr val="000000">
                      <a:alpha val="43137"/>
                    </a:srgbClr>
                  </a:outerShdw>
                </a:effectLst>
                <a:latin typeface="Segoe UI" pitchFamily="34" charset="0"/>
                <a:cs typeface="Segoe UI" pitchFamily="34" charset="0"/>
              </a:rPr>
              <a:t>billones</a:t>
            </a:r>
            <a:r>
              <a:rPr lang="en-US" sz="2000" b="1" dirty="0" smtClean="0">
                <a:solidFill>
                  <a:schemeClr val="tx1">
                    <a:lumMod val="50000"/>
                    <a:lumOff val="50000"/>
                  </a:schemeClr>
                </a:solidFill>
                <a:effectLst>
                  <a:outerShdw blurRad="38100" dist="38100" dir="2700000" algn="tl">
                    <a:srgbClr val="000000">
                      <a:alpha val="43137"/>
                    </a:srgbClr>
                  </a:outerShdw>
                </a:effectLst>
                <a:latin typeface="Segoe UI" pitchFamily="34" charset="0"/>
                <a:cs typeface="Segoe UI" pitchFamily="34" charset="0"/>
              </a:rPr>
              <a:t> </a:t>
            </a:r>
          </a:p>
          <a:p>
            <a:pPr algn="ctr"/>
            <a:r>
              <a:rPr lang="en-US" sz="2000" b="1" dirty="0" smtClean="0">
                <a:solidFill>
                  <a:schemeClr val="tx1">
                    <a:lumMod val="50000"/>
                    <a:lumOff val="50000"/>
                  </a:schemeClr>
                </a:solidFill>
                <a:effectLst>
                  <a:outerShdw blurRad="38100" dist="38100" dir="2700000" algn="tl">
                    <a:srgbClr val="000000">
                      <a:alpha val="43137"/>
                    </a:srgbClr>
                  </a:outerShdw>
                </a:effectLst>
                <a:latin typeface="Segoe UI" pitchFamily="34" charset="0"/>
                <a:cs typeface="Segoe UI" pitchFamily="34" charset="0"/>
              </a:rPr>
              <a:t>3 </a:t>
            </a:r>
            <a:r>
              <a:rPr lang="en-US" sz="2000" b="1" dirty="0" err="1" smtClean="0">
                <a:solidFill>
                  <a:schemeClr val="tx1">
                    <a:lumMod val="50000"/>
                    <a:lumOff val="50000"/>
                  </a:schemeClr>
                </a:solidFill>
                <a:effectLst>
                  <a:outerShdw blurRad="38100" dist="38100" dir="2700000" algn="tl">
                    <a:srgbClr val="000000">
                      <a:alpha val="43137"/>
                    </a:srgbClr>
                  </a:outerShdw>
                </a:effectLst>
                <a:latin typeface="Segoe UI" pitchFamily="34" charset="0"/>
                <a:cs typeface="Segoe UI" pitchFamily="34" charset="0"/>
              </a:rPr>
              <a:t>planetas</a:t>
            </a:r>
            <a:r>
              <a:rPr lang="en-US" sz="2000" b="1" dirty="0" smtClean="0">
                <a:solidFill>
                  <a:schemeClr val="tx1">
                    <a:lumMod val="50000"/>
                    <a:lumOff val="50000"/>
                  </a:schemeClr>
                </a:solidFill>
                <a:effectLst>
                  <a:outerShdw blurRad="38100" dist="38100" dir="2700000" algn="tl">
                    <a:srgbClr val="000000">
                      <a:alpha val="43137"/>
                    </a:srgbClr>
                  </a:outerShdw>
                </a:effectLst>
                <a:latin typeface="Segoe UI" pitchFamily="34" charset="0"/>
                <a:cs typeface="Segoe UI" pitchFamily="34" charset="0"/>
              </a:rPr>
              <a:t> </a:t>
            </a:r>
            <a:r>
              <a:rPr lang="en-US" sz="2000" b="1" dirty="0" err="1" smtClean="0">
                <a:solidFill>
                  <a:schemeClr val="tx1">
                    <a:lumMod val="50000"/>
                    <a:lumOff val="50000"/>
                  </a:schemeClr>
                </a:solidFill>
                <a:effectLst>
                  <a:outerShdw blurRad="38100" dist="38100" dir="2700000" algn="tl">
                    <a:srgbClr val="000000">
                      <a:alpha val="43137"/>
                    </a:srgbClr>
                  </a:outerShdw>
                </a:effectLst>
                <a:latin typeface="Segoe UI" pitchFamily="34" charset="0"/>
                <a:cs typeface="Segoe UI" pitchFamily="34" charset="0"/>
              </a:rPr>
              <a:t>serán</a:t>
            </a:r>
            <a:r>
              <a:rPr lang="en-US" sz="2000" b="1" dirty="0" smtClean="0">
                <a:solidFill>
                  <a:schemeClr val="tx1">
                    <a:lumMod val="50000"/>
                    <a:lumOff val="50000"/>
                  </a:schemeClr>
                </a:solidFill>
                <a:effectLst>
                  <a:outerShdw blurRad="38100" dist="38100" dir="2700000" algn="tl">
                    <a:srgbClr val="000000">
                      <a:alpha val="43137"/>
                    </a:srgbClr>
                  </a:outerShdw>
                </a:effectLst>
                <a:latin typeface="Segoe UI" pitchFamily="34" charset="0"/>
                <a:cs typeface="Segoe UI" pitchFamily="34" charset="0"/>
              </a:rPr>
              <a:t> </a:t>
            </a:r>
            <a:r>
              <a:rPr lang="en-US" sz="2000" b="1" dirty="0" err="1" smtClean="0">
                <a:solidFill>
                  <a:schemeClr val="tx1">
                    <a:lumMod val="50000"/>
                    <a:lumOff val="50000"/>
                  </a:schemeClr>
                </a:solidFill>
                <a:effectLst>
                  <a:outerShdw blurRad="38100" dist="38100" dir="2700000" algn="tl">
                    <a:srgbClr val="000000">
                      <a:alpha val="43137"/>
                    </a:srgbClr>
                  </a:outerShdw>
                </a:effectLst>
                <a:latin typeface="Segoe UI" pitchFamily="34" charset="0"/>
                <a:cs typeface="Segoe UI" pitchFamily="34" charset="0"/>
              </a:rPr>
              <a:t>necesarios</a:t>
            </a:r>
            <a:endParaRPr lang="en-US" sz="2000" b="1" dirty="0">
              <a:solidFill>
                <a:schemeClr val="tx1">
                  <a:lumMod val="50000"/>
                  <a:lumOff val="50000"/>
                </a:schemeClr>
              </a:solidFill>
              <a:effectLst>
                <a:outerShdw blurRad="38100" dist="38100" dir="2700000" algn="tl">
                  <a:srgbClr val="000000">
                    <a:alpha val="43137"/>
                  </a:srgbClr>
                </a:outerShdw>
              </a:effectLst>
              <a:latin typeface="Segoe UI" pitchFamily="34" charset="0"/>
              <a:cs typeface="Segoe UI" pitchFamily="34" charset="0"/>
            </a:endParaRPr>
          </a:p>
        </p:txBody>
      </p:sp>
      <p:pic>
        <p:nvPicPr>
          <p:cNvPr id="15" name="Picture 2" descr="C:\Documents and Settings\c-aortizm\Mis documentos\Downloads\imagenes\earth_Real_color_Earth_surface_1__Shadmith.jpg"/>
          <p:cNvPicPr>
            <a:picLocks noChangeAspect="1" noChangeArrowheads="1"/>
          </p:cNvPicPr>
          <p:nvPr/>
        </p:nvPicPr>
        <p:blipFill>
          <a:blip r:embed="rId4" cstate="print">
            <a:duotone>
              <a:schemeClr val="accent6">
                <a:shade val="45000"/>
                <a:satMod val="135000"/>
              </a:schemeClr>
              <a:prstClr val="white"/>
            </a:duotone>
          </a:blip>
          <a:srcRect l="20971" t="1487" r="20433" b="1591"/>
          <a:stretch>
            <a:fillRect/>
          </a:stretch>
        </p:blipFill>
        <p:spPr bwMode="auto">
          <a:xfrm>
            <a:off x="2621307" y="4653137"/>
            <a:ext cx="1094031" cy="1282607"/>
          </a:xfrm>
          <a:prstGeom prst="ellipse">
            <a:avLst/>
          </a:prstGeom>
          <a:noFill/>
        </p:spPr>
      </p:pic>
      <p:pic>
        <p:nvPicPr>
          <p:cNvPr id="17" name="Picture 2" descr="C:\Documents and Settings\c-aortizm\Mis documentos\Downloads\imagenes\earth_Real_color_Earth_surface_1__Shadmith.jpg"/>
          <p:cNvPicPr>
            <a:picLocks noChangeAspect="1" noChangeArrowheads="1"/>
          </p:cNvPicPr>
          <p:nvPr/>
        </p:nvPicPr>
        <p:blipFill>
          <a:blip r:embed="rId4" cstate="print">
            <a:duotone>
              <a:prstClr val="black"/>
              <a:srgbClr val="D9C3A5">
                <a:tint val="50000"/>
                <a:satMod val="180000"/>
              </a:srgbClr>
            </a:duotone>
          </a:blip>
          <a:srcRect l="20971" t="1487" r="20433" b="1591"/>
          <a:stretch>
            <a:fillRect/>
          </a:stretch>
        </p:blipFill>
        <p:spPr bwMode="auto">
          <a:xfrm>
            <a:off x="5184825" y="5314746"/>
            <a:ext cx="1094031" cy="1282607"/>
          </a:xfrm>
          <a:prstGeom prst="ellipse">
            <a:avLst/>
          </a:prstGeom>
          <a:noFill/>
        </p:spPr>
      </p:pic>
      <p:pic>
        <p:nvPicPr>
          <p:cNvPr id="18" name="Picture 2" descr="C:\Documents and Settings\c-aortizm\Mis documentos\Downloads\imagenes\earth_Real_color_Earth_surface_1__Shadmith.jpg"/>
          <p:cNvPicPr>
            <a:picLocks noChangeAspect="1" noChangeArrowheads="1"/>
          </p:cNvPicPr>
          <p:nvPr/>
        </p:nvPicPr>
        <p:blipFill>
          <a:blip r:embed="rId4" cstate="print">
            <a:duotone>
              <a:prstClr val="black"/>
              <a:srgbClr val="D9C3A5">
                <a:tint val="50000"/>
                <a:satMod val="180000"/>
              </a:srgbClr>
            </a:duotone>
          </a:blip>
          <a:srcRect l="20971" t="1487" r="20433" b="1591"/>
          <a:stretch>
            <a:fillRect/>
          </a:stretch>
        </p:blipFill>
        <p:spPr bwMode="auto">
          <a:xfrm>
            <a:off x="6404008" y="5314746"/>
            <a:ext cx="1094031" cy="1282607"/>
          </a:xfrm>
          <a:prstGeom prst="ellipse">
            <a:avLst/>
          </a:prstGeom>
          <a:noFill/>
        </p:spPr>
      </p:pic>
      <p:pic>
        <p:nvPicPr>
          <p:cNvPr id="19" name="Picture 2" descr="C:\Documents and Settings\c-aortizm\Mis documentos\Downloads\imagenes\earth_Real_color_Earth_surface_1__Shadmith.jpg"/>
          <p:cNvPicPr>
            <a:picLocks noChangeAspect="1" noChangeArrowheads="1"/>
          </p:cNvPicPr>
          <p:nvPr/>
        </p:nvPicPr>
        <p:blipFill>
          <a:blip r:embed="rId4" cstate="print">
            <a:duotone>
              <a:prstClr val="black"/>
              <a:srgbClr val="D9C3A5">
                <a:tint val="50000"/>
                <a:satMod val="180000"/>
              </a:srgbClr>
            </a:duotone>
          </a:blip>
          <a:srcRect l="20971" t="1487" r="20433" b="1591"/>
          <a:stretch>
            <a:fillRect/>
          </a:stretch>
        </p:blipFill>
        <p:spPr bwMode="auto">
          <a:xfrm>
            <a:off x="7619958" y="5314746"/>
            <a:ext cx="1094031" cy="1282607"/>
          </a:xfrm>
          <a:prstGeom prst="ellipse">
            <a:avLst/>
          </a:prstGeom>
          <a:noFill/>
        </p:spPr>
      </p:pic>
      <p:sp>
        <p:nvSpPr>
          <p:cNvPr id="2" name="1 CuadroTexto"/>
          <p:cNvSpPr txBox="1"/>
          <p:nvPr/>
        </p:nvSpPr>
        <p:spPr>
          <a:xfrm>
            <a:off x="243900" y="1268760"/>
            <a:ext cx="8778118" cy="492443"/>
          </a:xfrm>
          <a:prstGeom prst="rect">
            <a:avLst/>
          </a:prstGeom>
          <a:noFill/>
        </p:spPr>
        <p:txBody>
          <a:bodyPr wrap="square" rtlCol="0">
            <a:spAutoFit/>
          </a:bodyPr>
          <a:lstStyle/>
          <a:p>
            <a:pPr algn="ctr"/>
            <a:r>
              <a:rPr lang="en-US" sz="2600" b="1" dirty="0" smtClean="0">
                <a:latin typeface="+mn-lt"/>
              </a:rPr>
              <a:t> </a:t>
            </a:r>
            <a:endParaRPr lang="en-US" sz="3200" b="1" dirty="0">
              <a:latin typeface="+mn-lt"/>
            </a:endParaRPr>
          </a:p>
        </p:txBody>
      </p:sp>
      <p:grpSp>
        <p:nvGrpSpPr>
          <p:cNvPr id="3" name="Group 20"/>
          <p:cNvGrpSpPr/>
          <p:nvPr/>
        </p:nvGrpSpPr>
        <p:grpSpPr>
          <a:xfrm>
            <a:off x="3962409" y="4509120"/>
            <a:ext cx="1219183" cy="1584176"/>
            <a:chOff x="4608587" y="4725144"/>
            <a:chExt cx="1368152" cy="1584176"/>
          </a:xfrm>
        </p:grpSpPr>
        <p:pic>
          <p:nvPicPr>
            <p:cNvPr id="14" name="Picture 2" descr="C:\Documents and Settings\c-aortizm\Mis documentos\Downloads\imagenes\earth_Real_color_Earth_surface_1__Shadmith.jpg"/>
            <p:cNvPicPr>
              <a:picLocks noChangeAspect="1" noChangeArrowheads="1"/>
            </p:cNvPicPr>
            <p:nvPr/>
          </p:nvPicPr>
          <p:blipFill>
            <a:blip r:embed="rId5" cstate="print">
              <a:duotone>
                <a:schemeClr val="accent6">
                  <a:shade val="45000"/>
                  <a:satMod val="135000"/>
                </a:schemeClr>
                <a:prstClr val="white"/>
              </a:duotone>
            </a:blip>
            <a:srcRect l="20971" t="1487" r="20433" b="1591"/>
            <a:stretch>
              <a:fillRect/>
            </a:stretch>
          </p:blipFill>
          <p:spPr bwMode="auto">
            <a:xfrm>
              <a:off x="4608587" y="4869160"/>
              <a:ext cx="1292324" cy="1282607"/>
            </a:xfrm>
            <a:prstGeom prst="ellipse">
              <a:avLst/>
            </a:prstGeom>
            <a:noFill/>
          </p:spPr>
        </p:pic>
        <p:sp>
          <p:nvSpPr>
            <p:cNvPr id="20" name="Rectangle 19"/>
            <p:cNvSpPr/>
            <p:nvPr/>
          </p:nvSpPr>
          <p:spPr>
            <a:xfrm>
              <a:off x="5256659" y="4725144"/>
              <a:ext cx="72008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15"/>
          <p:cNvSpPr>
            <a:spLocks noGrp="1"/>
          </p:cNvSpPr>
          <p:nvPr>
            <p:ph type="ctrTitle"/>
          </p:nvPr>
        </p:nvSpPr>
        <p:spPr>
          <a:xfrm>
            <a:off x="2029217" y="237995"/>
            <a:ext cx="5323562" cy="450937"/>
          </a:xfrm>
        </p:spPr>
        <p:txBody>
          <a:bodyPr>
            <a:normAutofit fontScale="90000"/>
          </a:bodyPr>
          <a:lstStyle/>
          <a:p>
            <a:pPr algn="ctr"/>
            <a:r>
              <a:rPr lang="es-ES" dirty="0" smtClean="0"/>
              <a:t>Viviendo mas allá de los límites planetarios </a:t>
            </a:r>
            <a:endParaRPr lang="es-ES" dirty="0"/>
          </a:p>
        </p:txBody>
      </p:sp>
    </p:spTree>
    <p:extLst>
      <p:ext uri="{BB962C8B-B14F-4D97-AF65-F5344CB8AC3E}">
        <p14:creationId xmlns:p14="http://schemas.microsoft.com/office/powerpoint/2010/main" xmlns="" val="2175301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s-ES" dirty="0" smtClean="0"/>
              <a:t>Distribución del PIB (2009) </a:t>
            </a:r>
            <a:endParaRPr lang="es-ES" dirty="0"/>
          </a:p>
        </p:txBody>
      </p:sp>
      <p:pic>
        <p:nvPicPr>
          <p:cNvPr id="3074" name="Picture 2"/>
          <p:cNvPicPr>
            <a:picLocks noGrp="1" noChangeAspect="1" noChangeArrowheads="1"/>
          </p:cNvPicPr>
          <p:nvPr>
            <p:ph sz="quarter" idx="4294967295"/>
          </p:nvPr>
        </p:nvPicPr>
        <p:blipFill>
          <a:blip r:embed="rId3" cstate="print"/>
          <a:srcRect/>
          <a:stretch>
            <a:fillRect/>
          </a:stretch>
        </p:blipFill>
        <p:spPr bwMode="auto">
          <a:xfrm>
            <a:off x="5438775" y="1571625"/>
            <a:ext cx="3705225" cy="4695825"/>
          </a:xfrm>
          <a:prstGeom prst="rect">
            <a:avLst/>
          </a:prstGeom>
          <a:noFill/>
          <a:ln w="9525">
            <a:noFill/>
            <a:miter lim="800000"/>
            <a:headEnd/>
            <a:tailEnd/>
          </a:ln>
        </p:spPr>
      </p:pic>
      <p:sp>
        <p:nvSpPr>
          <p:cNvPr id="6" name="Rectangle 5"/>
          <p:cNvSpPr/>
          <p:nvPr/>
        </p:nvSpPr>
        <p:spPr>
          <a:xfrm>
            <a:off x="457200" y="2217108"/>
            <a:ext cx="3826701" cy="3108543"/>
          </a:xfrm>
          <a:prstGeom prst="rect">
            <a:avLst/>
          </a:prstGeom>
        </p:spPr>
        <p:txBody>
          <a:bodyPr wrap="square">
            <a:spAutoFit/>
          </a:bodyPr>
          <a:lstStyle/>
          <a:p>
            <a:r>
              <a:rPr lang="es-ES" sz="2800" dirty="0" smtClean="0"/>
              <a:t>EL PIB Global alcanzo US$ 58 trillones en 2009. </a:t>
            </a:r>
          </a:p>
          <a:p>
            <a:endParaRPr lang="es-ES" sz="2800" dirty="0" smtClean="0"/>
          </a:p>
          <a:p>
            <a:r>
              <a:rPr lang="es-ES" sz="2800" dirty="0" smtClean="0"/>
              <a:t>Pero, casi el 80%  de la humanidad continuaba (y continua) viviendo con menos de US$ 10 al día</a:t>
            </a:r>
            <a:r>
              <a:rPr lang="es-ES" dirty="0" smtClean="0"/>
              <a:t>.</a:t>
            </a:r>
            <a:endParaRPr lang="es-ES" dirty="0"/>
          </a:p>
        </p:txBody>
      </p:sp>
      <p:sp>
        <p:nvSpPr>
          <p:cNvPr id="7" name="TextBox 6"/>
          <p:cNvSpPr txBox="1"/>
          <p:nvPr/>
        </p:nvSpPr>
        <p:spPr>
          <a:xfrm>
            <a:off x="3585579" y="6268147"/>
            <a:ext cx="3676884" cy="246221"/>
          </a:xfrm>
          <a:prstGeom prst="rect">
            <a:avLst/>
          </a:prstGeom>
          <a:noFill/>
        </p:spPr>
        <p:txBody>
          <a:bodyPr wrap="square" rtlCol="0">
            <a:spAutoFit/>
          </a:bodyPr>
          <a:lstStyle/>
          <a:p>
            <a:r>
              <a:rPr lang="en-US" sz="1000" dirty="0" smtClean="0"/>
              <a:t>UNEP (2012) Green Economy, Briefing Paper, Poverty Reduction</a:t>
            </a:r>
            <a:endParaRPr lang="en-US"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9425" y="237995"/>
            <a:ext cx="5423770" cy="450937"/>
          </a:xfrm>
        </p:spPr>
        <p:txBody>
          <a:bodyPr>
            <a:normAutofit fontScale="90000"/>
          </a:bodyPr>
          <a:lstStyle/>
          <a:p>
            <a:r>
              <a:rPr lang="es-ES" dirty="0" smtClean="0"/>
              <a:t>Motores del Consumo y Producción</a:t>
            </a:r>
            <a:endParaRPr lang="es-ES" sz="3600" dirty="0"/>
          </a:p>
        </p:txBody>
      </p:sp>
      <p:sp>
        <p:nvSpPr>
          <p:cNvPr id="6" name="AutoShape 4" descr="data:image/jpeg;base64,/9j/4AAQSkZJRgABAQAAAQABAAD/2wBDAAkGBwgHBgkIBwgKCgkLDRYPDQwMDRsUFRAWIB0iIiAdHx8kKDQsJCYxJx8fLT0tMTU3Ojo6Iys/RD84QzQ5Ojf/2wBDAQoKCg0MDRoPDxo3JR8lNzc3Nzc3Nzc3Nzc3Nzc3Nzc3Nzc3Nzc3Nzc3Nzc3Nzc3Nzc3Nzc3Nzc3Nzc3Nzc3Nzf/wAARCADhAOEDASIAAhEBAxEB/8QAGwABAAIDAQEAAAAAAAAAAAAAAAEFAgYHBAP/xABLEAABAgMCCQYJCAgHAQAAAAAAAQIDBAUW0QYHEVRVkpOU0hIXQVFTkRMxMzZhcoGisRQVIUNSdKGyIiNEY3OCo+IlMjVChMHhpP/EABkBAQEBAQEBAAAAAAAAAAAAAAABAgMEBf/EACYRAQACAgICAQQDAQEAAAAAAAACUQEDERITFCIhMTNSBHGxI0H/2gAMAwEAAhEDEQA/AO4gAAAAAAAAAAAAAAAAAAAAAAAAAAAAAAAAAAAAAAAAAAAAAAAAAAAAAAAAAAAAAAAAAAAAAAAAAAAAAAAAAAAAAAAAAAAAAAAAAAAAAAAAAAAAAAAAAAAAAAAAAAAAAPhNzktJQfDTkxCgQsqJy4r0amXqyqeK0dD0xIbwy8uI5z9sJnOMfdaAq7SUPTEhvDLyLSUPTEhvDby9JUnaNrUFVaWhaYkN4beLS0LTEjvDbx0lR2ja1BU2moWmJHbtvFpqDpiR27bx0lR3ja2BU2moOmJHbtvFpqFpiR3ht46So7xtbAqrS0LTEjvDbxaSh6YkN4beOkqO0bWoKu0lD0xIbwy8WkoemJDeGXjpKjtG1oCrtJQ9MSG8MvFpKHpiQ3hl46So7RtaAq7SUPTEhvDLxaSh6YkN4ZeOkqO0bWgKu0lD0xIbwy89UjUZGoI9ZGbgTKMycrwMRHcnL4suQZjLH3wuJYz/AOvUADKgAAAAAAAAAA07Gp5r/wDJh/8AZptEwRg1OlwJx85FhuiZcrWsRUTI5U6/QbljV810+8s+Clbgv9GCcv6j/wA7j36pZjpxxbx7cYzt+tK6wUvpCPs0vFgpfSEfZpeW3KXrXvGVete8332Wx1hSpsFL6Qj7NLxYKX0hH2aFtlXrXvI5S9a9477LOsKVVg5bSEfZtIsHLZ/H2bS25S9a94yr1qXvss6wpU2Els/j7NCLCy+fx9mhbZV617xlXrUd9lnWFKiwsvn8fZoRYaXz+Ps0LjKvWpGVetS952dY0p7Dy+fxtml4sRL5/G2aFxlXrUjKvWo7ztOsaU9iZfP42zQixUvn8bZoXOVetSMq9Y7Ts6xpTWKl8/jbNBYuXz+Ns0LnL6RlL2nZ1jTX5zBKBLykeO2diuWFDc9EVifTkTKX2J/yNU9eF8HEzy/4POfwIn5VIxP+Rqnrwvg4xtlnOmXLWvGMbMcOigA+a9wAAAAAAAAAANNxq+bDfvLPg4psHZlYWCsFFaiojH+j/epcY1vNln3pnwcUWDqwX4PS8KJFa3K1yKnKRF/zKe/V+HH9vHt/Jn+n0SoM6YbvYpl84Qvsv/Az+RSWcf1GkfIpPt/6jTr8XLiTH5whfZf3JeQtQh/Yf+BkslJ9v/UaQslKdv77R8T5MfnCH2bvwMVqLeiE7vMlk5TtvfQj5HK9t76F+B8mK1H9173/AIYrUXdEJO8yWUle399DFZaUT69No0vwT5MVqMToYz8TFahG6EYnsUyWXlE/aG7RpisGTT9pbtGmuYp8mKz8fran8pis7Mfb91DPwUnnLNo0jwUpnDNo0vMaTiT5rNzHar3IYrMx1+tf3n0WFK5wzaNHgpft2bRC8xTjL4rMRu1frKYrGi9o/WU+3gYHbN10HgYPat10NdonGSJGiLS5lFiOX9S/xr6FLbE/5GqevC+DiomeQynzLUe1f1T8n6SdSlvif8jVPXhfBx5/5H4pOun8mHRQAfLfQAAAAAAAAAABR4X0J+ENLbJQ5hsBUjNictzOV4kVMmTKnWabzWR9Kwd3XiOnA7Q37IY4jlzlqhPPOcOY81kxpWBu68RHNZMaVgbuvEdPBv291s+vrpzDmsmNKwN3XiHNZM6UgbuvEdPA9vdZ6+unMOayZ0pA3dbxzWTOlIGwW86eB7e609fXTmKYrJjpqsH2S68RmmKuJ01eH7JVeI6WCe3utfX105smKvrrCeyV/vMkxWM6auu7JxHRwPa3X/h6+unOeayHpd27JxEc1jdLruv950cD2t1/4evrpzdcVadFY/8Al/vMVxVu6Kw3df7zpQHtbr/w9fXTmi4q4nRV4e6rxmK4rI3RVoW7LxHTQPb3WevrpzFcVkx0VWDu68RtGBWDEXBtk22LNMmPDqxU5DFbkyZfSvWbMDM/5Gycess/RY6YRzzjAADi6gAAAAAAAAAAA8lSqMnS5b5TPx2wYPKRvLci5Mq+LxFXbTBzSkHVdcaxCUvrjDOZRx98r8Gv21wc0pC1XXC2uDmlIWq6414tn65TyQtsANfttg5pSFqPuIttg5pSHqPuHi2frk8kLbCDXrbYOaUh6j7hbbBzSkPZvuHi2frk8kLbCDXrbYOaUh7N9wttg5pSHqPuHi2frk8kLbCDX7bYOaUh6j7hbXBzSkLUfcPFs/XJ5IW2AGv21wc0pC1XXC2uDmlIWq64eLZ+uTyQtsANftrg5pSFquuFtcHNKQtV1w8Wz9cnkhbYAa/bXBzSkLVdcLa4OaUharrh4tn65PJC2wA1+2uDmlIWq64saVWadWEiLTZpsdISoj+Sipky+Lxp6FJnXPGOc4XE45+mMveADDQAAAAAAAAAANOxqea//Jh/9mp0DBSRqNJgTkeNMNfER2VGOaiJkcqdKeg2zGr5sJ95Z8FK3BfzTl/Uf+dx79Usx044t5NmMZ2/WnksPS85mtdnCLD0vOZrXZwnvBvtO2OI08Nh6XnE1rt4RYel5xNbRvCe4DtOziNPBYilZxNbRvCLE0vOJraN4T3Adp2cRp4LFUvt5raN4SLFUvt5rXbwlgQXtO04jSvsXS+3mtdvCRYumZxNa7eEsSB2nZxGldYymdvNa7eEWNpnbzWu3hLEgvadpxGldY2mdvNa7eEix1M7ea128JZAdp2cRpWWPpvbzWu3hIshTe3mtdvCWY9he0rOI0pp3BWQgSUxHhxplXQ4Tnoiubkyoir1Fxif8jVPXhfBxM7/AKPOfwIn5VIxP+Rqnrwvg4xtznOmXLWvGMbMcOigA+a9wAAAAAAAAAANNxq+bDfvTPg4pcHph8LBWDkRFRGP+hfXUuca3myz70z4ONdwfm5JtBl4ExNQGLyXI5roqIqfpL6T6GnHOnH9vHtz/wBM/wBPulQ64Xc4y+cW9kusMtHzuBvCXhVo+dwN4S86fGnL5Wj5xb2a94Wot7JdYjLR87gbwl5CrSM7gbdLy/Gj5WLUf3Xvf+ELUV6ISawVaTncDbpeRlpWdQNul5fjSfK0LUX9m3vUxWoRehrE9ikq6lZ3A26XmKvpWdwNsl5fjR9bQs/GX7CewhZ6P9pE/lQLFpWdwdshisalZ3B2pfjSfWxZyYX6z8EMFmo6/WuMljUvO4O0I8NTM7g7UvOKTjNsFmIy+OK/WMVixF8cR+sp9PC03O4O1QjwtOzuDtUNc4pOMvkr3fad3kK5ete8+vhafnUHaoRy5DOoO1QvbCcZZRHO+a5j9JfIv6fQpcYn/I1T14XwcUkzMSrZGYYyZgqqwnIiJERVX6FLvE/5GqevC+Djz/yPxSdtP5MOigA+W+gAAAAAAAAAACnwpoTcIaa2SfMOgI2KkTltbyvEipk/E1PmtgaWi7BLzogOsN+yGOI5c5aoSzznDnfNbB0tF2CXjmtg6Wi7BLzogN+1ttnwa6c75rYOlouwS8c1sHS8TYJxHRAPa22eDXTnXNbC0vE2CcQ5rYWl4m7pxHRQPa3WeDXTnaYrYPTVovsgJeZpiulemqTHshNOggntbbPBrpoCYrpHpqU17GNuM0xX03pqE4vsZcb4B7O218GumiLiwpnRPzvucJiuK+ndFRnO5lxvoHs7bPDrpoK4rpDoqU3qsuMVxXSfRU5nUadAA9nbZ4NdOfLiuleiqTGyaYritl+iqxtil50MD2dtng1053zWweirRdgl5seCOC7cGmTTWTbpjw6tX6YfJ5OTL6V6zYQSW/ZPHEs/RY6oRzzjAADi6AAAAAAAAAAAAAAAAAAAAAAAAAAAAAAAAAAAAAAAAAAAAAAAAAAAAAAAAAAAAAAAAAAAAAAAAAAAAAAAAAAAAAAAAAAAAAAAAAAAAAAAAAAAAAAAAAAAAAAAAAAAAAAAAAAAAAAAAAAAAAAAAAAAAAAAAAAAAAAAAAAAAAD/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AutoShape 6" descr="data:image/jpeg;base64,/9j/4AAQSkZJRgABAQAAAQABAAD/2wBDAAkGBwgHBgkIBwgKCgkLDRYPDQwMDRsUFRAWIB0iIiAdHx8kKDQsJCYxJx8fLT0tMTU3Ojo6Iys/RD84QzQ5Ojf/2wBDAQoKCg0MDRoPDxo3JR8lNzc3Nzc3Nzc3Nzc3Nzc3Nzc3Nzc3Nzc3Nzc3Nzc3Nzc3Nzc3Nzc3Nzc3Nzc3Nzc3Nzf/wAARCADhAOEDASIAAhEBAxEB/8QAGwABAAIDAQEAAAAAAAAAAAAAAAEFAgYHBAP/xABLEAABAgMCCQYJCAgHAQAAAAAAAQIDBAUW0QYHEVRVkpOU0hIXQVFTkRMxMzZhcoGisRQVIUNSdKGyIiNEY3OCo+IlMjVChMHhpP/EABkBAQEBAQEBAAAAAAAAAAAAAAABAgMEBf/EACYRAQACAgICAQQDAQEAAAAAAAACUQEDERITFCIhMTNSBHGxI0H/2gAMAwEAAhEDEQA/AO4gAAAAAAAAAAAAAAAAAAAAAAAAAAAAAAAAAAAAAAAAAAAAAAAAAAAAAAAAAAAAAAAAAAAAAAAAAAAAAAAAAAAAAAAAAAAAAAAAAAAAAAAAAAAAAAAAAAAAAAAAAAAAAPhNzktJQfDTkxCgQsqJy4r0amXqyqeK0dD0xIbwy8uI5z9sJnOMfdaAq7SUPTEhvDLyLSUPTEhvDby9JUnaNrUFVaWhaYkN4beLS0LTEjvDbx0lR2ja1BU2moWmJHbtvFpqDpiR27bx0lR3ja2BU2moOmJHbtvFpqFpiR3ht46So7xtbAqrS0LTEjvDbxaSh6YkN4beOkqO0bWoKu0lD0xIbwy8WkoemJDeGXjpKjtG1oCrtJQ9MSG8MvFpKHpiQ3hl46So7RtaAq7SUPTEhvDLxaSh6YkN4ZeOkqO0bWgKu0lD0xIbwy89UjUZGoI9ZGbgTKMycrwMRHcnL4suQZjLH3wuJYz/AOvUADKgAAAAAAAAAA07Gp5r/wDJh/8AZptEwRg1OlwJx85FhuiZcrWsRUTI5U6/QbljV810+8s+Clbgv9GCcv6j/wA7j36pZjpxxbx7cYzt+tK6wUvpCPs0vFgpfSEfZpeW3KXrXvGVete8332Wx1hSpsFL6Qj7NLxYKX0hH2aFtlXrXvI5S9a9477LOsKVVg5bSEfZtIsHLZ/H2bS25S9a94yr1qXvss6wpU2Els/j7NCLCy+fx9mhbZV617xlXrUd9lnWFKiwsvn8fZoRYaXz+Ps0LjKvWpGVetS952dY0p7Dy+fxtml4sRL5/G2aFxlXrUjKvWo7ztOsaU9iZfP42zQixUvn8bZoXOVetSMq9Y7Ts6xpTWKl8/jbNBYuXz+Ns0LnL6RlL2nZ1jTX5zBKBLykeO2diuWFDc9EVifTkTKX2J/yNU9eF8HEzy/4POfwIn5VIxP+Rqnrwvg4xtlnOmXLWvGMbMcOigA+a9wAAAAAAAAAANNxq+bDfvLPg4psHZlYWCsFFaiojH+j/epcY1vNln3pnwcUWDqwX4PS8KJFa3K1yKnKRF/zKe/V+HH9vHt/Jn+n0SoM6YbvYpl84Qvsv/Az+RSWcf1GkfIpPt/6jTr8XLiTH5whfZf3JeQtQh/Yf+BkslJ9v/UaQslKdv77R8T5MfnCH2bvwMVqLeiE7vMlk5TtvfQj5HK9t76F+B8mK1H9173/AIYrUXdEJO8yWUle399DFZaUT69No0vwT5MVqMToYz8TFahG6EYnsUyWXlE/aG7RpisGTT9pbtGmuYp8mKz8fran8pis7Mfb91DPwUnnLNo0jwUpnDNo0vMaTiT5rNzHar3IYrMx1+tf3n0WFK5wzaNHgpft2bRC8xTjL4rMRu1frKYrGi9o/WU+3gYHbN10HgYPat10NdonGSJGiLS5lFiOX9S/xr6FLbE/5GqevC+DiomeQynzLUe1f1T8n6SdSlvif8jVPXhfBx5/5H4pOun8mHRQAfLfQAAAAAAAAAABR4X0J+ENLbJQ5hsBUjNictzOV4kVMmTKnWabzWR9Kwd3XiOnA7Q37IY4jlzlqhPPOcOY81kxpWBu68RHNZMaVgbuvEdPBv291s+vrpzDmsmNKwN3XiHNZM6UgbuvEdPA9vdZ6+unMOayZ0pA3dbxzWTOlIGwW86eB7e609fXTmKYrJjpqsH2S68RmmKuJ01eH7JVeI6WCe3utfX105smKvrrCeyV/vMkxWM6auu7JxHRwPa3X/h6+unOeayHpd27JxEc1jdLruv950cD2t1/4evrpzdcVadFY/8Al/vMVxVu6Kw3df7zpQHtbr/w9fXTmi4q4nRV4e6rxmK4rI3RVoW7LxHTQPb3WevrpzFcVkx0VWDu68RtGBWDEXBtk22LNMmPDqxU5DFbkyZfSvWbMDM/5Gycess/RY6YRzzjAADi6gAAAAAAAAAAA8lSqMnS5b5TPx2wYPKRvLci5Mq+LxFXbTBzSkHVdcaxCUvrjDOZRx98r8Gv21wc0pC1XXC2uDmlIWq6414tn65TyQtsANfttg5pSFqPuIttg5pSHqPuHi2frk8kLbCDXrbYOaUh6j7hbbBzSkPZvuHi2frk8kLbCDXrbYOaUh7N9wttg5pSHqPuHi2frk8kLbCDX7bYOaUh6j7hbXBzSkLUfcPFs/XJ5IW2AGv21wc0pC1XXC2uDmlIWq64eLZ+uTyQtsANftrg5pSFquuFtcHNKQtV1w8Wz9cnkhbYAa/bXBzSkLVdcLa4OaUharrh4tn65PJC2wA1+2uDmlIWq64saVWadWEiLTZpsdISoj+Sipky+Lxp6FJnXPGOc4XE45+mMveADDQAAAAAAAAAANOxqea//Jh/9mp0DBSRqNJgTkeNMNfER2VGOaiJkcqdKeg2zGr5sJ95Z8FK3BfzTl/Uf+dx79Usx044t5NmMZ2/WnksPS85mtdnCLD0vOZrXZwnvBvtO2OI08Nh6XnE1rt4RYel5xNbRvCe4DtOziNPBYilZxNbRvCLE0vOJraN4T3Adp2cRp4LFUvt5raN4SLFUvt5rXbwlgQXtO04jSvsXS+3mtdvCRYumZxNa7eEsSB2nZxGldYymdvNa7eEWNpnbzWu3hLEgvadpxGldY2mdvNa7eEix1M7ea128JZAdp2cRpWWPpvbzWu3hIshTe3mtdvCWY9he0rOI0pp3BWQgSUxHhxplXQ4Tnoiubkyoir1Fxif8jVPXhfBxM7/AKPOfwIn5VIxP+Rqnrwvg4xtznOmXLWvGMbMcOigA+a9wAAAAAAAAAANNxq+bDfvTPg4pcHph8LBWDkRFRGP+hfXUuca3myz70z4ONdwfm5JtBl4ExNQGLyXI5roqIqfpL6T6GnHOnH9vHtz/wBM/wBPulQ64Xc4y+cW9kusMtHzuBvCXhVo+dwN4S86fGnL5Wj5xb2a94Wot7JdYjLR87gbwl5CrSM7gbdLy/Gj5WLUf3Xvf+ELUV6ISawVaTncDbpeRlpWdQNul5fjSfK0LUX9m3vUxWoRehrE9ikq6lZ3A26XmKvpWdwNsl5fjR9bQs/GX7CewhZ6P9pE/lQLFpWdwdshisalZ3B2pfjSfWxZyYX6z8EMFmo6/WuMljUvO4O0I8NTM7g7UvOKTjNsFmIy+OK/WMVixF8cR+sp9PC03O4O1QjwtOzuDtUNc4pOMvkr3fad3kK5ete8+vhafnUHaoRy5DOoO1QvbCcZZRHO+a5j9JfIv6fQpcYn/I1T14XwcUkzMSrZGYYyZgqqwnIiJERVX6FLvE/5GqevC+Djz/yPxSdtP5MOigA+W+gAAAAAAAAAACnwpoTcIaa2SfMOgI2KkTltbyvEipk/E1PmtgaWi7BLzogOsN+yGOI5c5aoSzznDnfNbB0tF2CXjmtg6Wi7BLzogN+1ttnwa6c75rYOlouwS8c1sHS8TYJxHRAPa22eDXTnXNbC0vE2CcQ5rYWl4m7pxHRQPa3WeDXTnaYrYPTVovsgJeZpiulemqTHshNOggntbbPBrpoCYrpHpqU17GNuM0xX03pqE4vsZcb4B7O218GumiLiwpnRPzvucJiuK+ndFRnO5lxvoHs7bPDrpoK4rpDoqU3qsuMVxXSfRU5nUadAA9nbZ4NdOfLiuleiqTGyaYritl+iqxtil50MD2dtng1053zWweirRdgl5seCOC7cGmTTWTbpjw6tX6YfJ5OTL6V6zYQSW/ZPHEs/RY6oRzzjAADi6AAAAAAAAAAAAAAAAAAAAAAAAAAAAAAAAAAAAAAAAAAAAAAAAAAAAAAAAAAAAAAAAAAAAAAAAAAAAAAAAAAAAAAAAAAAAAAAAAAAAAAAAAAAAAAAAAAAAAAAAAAAAAAAAAAAAAAAAAAAAAAAAAAAAAAAAAAAAAAAAAAAAAD/2Q=="/>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 name="AutoShape 8" descr="data:image/jpeg;base64,/9j/4AAQSkZJRgABAQAAAQABAAD/2wBDAAkGBwgHBgkIBwgKCgkLDRYPDQwMDRsUFRAWIB0iIiAdHx8kKDQsJCYxJx8fLT0tMTU3Ojo6Iys/RD84QzQ5Ojf/2wBDAQoKCg0MDRoPDxo3JR8lNzc3Nzc3Nzc3Nzc3Nzc3Nzc3Nzc3Nzc3Nzc3Nzc3Nzc3Nzc3Nzc3Nzc3Nzc3Nzc3Nzf/wAARCADhAOEDASIAAhEBAxEB/8QAGwABAAIDAQEAAAAAAAAAAAAAAAEFAgYHBAP/xABLEAABAgMCCQYJCAgHAQAAAAAAAQIDBAUW0QYHEVRVkpOU0hIXQVFTkRMxMzZhcoGisRQVIUNSdKGyIiNEY3OCo+IlMjVChMHhpP/EABkBAQEBAQEBAAAAAAAAAAAAAAABAgMEBf/EACYRAQACAgICAQQDAQEAAAAAAAACUQEDERITFCIhMTNSBHGxI0H/2gAMAwEAAhEDEQA/AO4gAAAAAAAAAAAAAAAAAAAAAAAAAAAAAAAAAAAAAAAAAAAAAAAAAAAAAAAAAAAAAAAAAAAAAAAAAAAAAAAAAAAAAAAAAAAAAAAAAAAAAAAAAAAAAAAAAAAAAAAAAAAAAPhNzktJQfDTkxCgQsqJy4r0amXqyqeK0dD0xIbwy8uI5z9sJnOMfdaAq7SUPTEhvDLyLSUPTEhvDby9JUnaNrUFVaWhaYkN4beLS0LTEjvDbx0lR2ja1BU2moWmJHbtvFpqDpiR27bx0lR3ja2BU2moOmJHbtvFpqFpiR3ht46So7xtbAqrS0LTEjvDbxaSh6YkN4beOkqO0bWoKu0lD0xIbwy8WkoemJDeGXjpKjtG1oCrtJQ9MSG8MvFpKHpiQ3hl46So7RtaAq7SUPTEhvDLxaSh6YkN4ZeOkqO0bWgKu0lD0xIbwy89UjUZGoI9ZGbgTKMycrwMRHcnL4suQZjLH3wuJYz/AOvUADKgAAAAAAAAAA07Gp5r/wDJh/8AZptEwRg1OlwJx85FhuiZcrWsRUTI5U6/QbljV810+8s+Clbgv9GCcv6j/wA7j36pZjpxxbx7cYzt+tK6wUvpCPs0vFgpfSEfZpeW3KXrXvGVete8332Wx1hSpsFL6Qj7NLxYKX0hH2aFtlXrXvI5S9a9477LOsKVVg5bSEfZtIsHLZ/H2bS25S9a94yr1qXvss6wpU2Els/j7NCLCy+fx9mhbZV617xlXrUd9lnWFKiwsvn8fZoRYaXz+Ps0LjKvWpGVetS952dY0p7Dy+fxtml4sRL5/G2aFxlXrUjKvWo7ztOsaU9iZfP42zQixUvn8bZoXOVetSMq9Y7Ts6xpTWKl8/jbNBYuXz+Ns0LnL6RlL2nZ1jTX5zBKBLykeO2diuWFDc9EVifTkTKX2J/yNU9eF8HEzy/4POfwIn5VIxP+Rqnrwvg4xtlnOmXLWvGMbMcOigA+a9wAAAAAAAAAANNxq+bDfvLPg4psHZlYWCsFFaiojH+j/epcY1vNln3pnwcUWDqwX4PS8KJFa3K1yKnKRF/zKe/V+HH9vHt/Jn+n0SoM6YbvYpl84Qvsv/Az+RSWcf1GkfIpPt/6jTr8XLiTH5whfZf3JeQtQh/Yf+BkslJ9v/UaQslKdv77R8T5MfnCH2bvwMVqLeiE7vMlk5TtvfQj5HK9t76F+B8mK1H9173/AIYrUXdEJO8yWUle399DFZaUT69No0vwT5MVqMToYz8TFahG6EYnsUyWXlE/aG7RpisGTT9pbtGmuYp8mKz8fran8pis7Mfb91DPwUnnLNo0jwUpnDNo0vMaTiT5rNzHar3IYrMx1+tf3n0WFK5wzaNHgpft2bRC8xTjL4rMRu1frKYrGi9o/WU+3gYHbN10HgYPat10NdonGSJGiLS5lFiOX9S/xr6FLbE/5GqevC+DiomeQynzLUe1f1T8n6SdSlvif8jVPXhfBx5/5H4pOun8mHRQAfLfQAAAAAAAAAABR4X0J+ENLbJQ5hsBUjNictzOV4kVMmTKnWabzWR9Kwd3XiOnA7Q37IY4jlzlqhPPOcOY81kxpWBu68RHNZMaVgbuvEdPBv291s+vrpzDmsmNKwN3XiHNZM6UgbuvEdPA9vdZ6+unMOayZ0pA3dbxzWTOlIGwW86eB7e609fXTmKYrJjpqsH2S68RmmKuJ01eH7JVeI6WCe3utfX105smKvrrCeyV/vMkxWM6auu7JxHRwPa3X/h6+unOeayHpd27JxEc1jdLruv950cD2t1/4evrpzdcVadFY/8Al/vMVxVu6Kw3df7zpQHtbr/w9fXTmi4q4nRV4e6rxmK4rI3RVoW7LxHTQPb3WevrpzFcVkx0VWDu68RtGBWDEXBtk22LNMmPDqxU5DFbkyZfSvWbMDM/5Gycess/RY6YRzzjAADi6gAAAAAAAAAAA8lSqMnS5b5TPx2wYPKRvLci5Mq+LxFXbTBzSkHVdcaxCUvrjDOZRx98r8Gv21wc0pC1XXC2uDmlIWq6414tn65TyQtsANfttg5pSFqPuIttg5pSHqPuHi2frk8kLbCDXrbYOaUh6j7hbbBzSkPZvuHi2frk8kLbCDXrbYOaUh7N9wttg5pSHqPuHi2frk8kLbCDX7bYOaUh6j7hbXBzSkLUfcPFs/XJ5IW2AGv21wc0pC1XXC2uDmlIWq64eLZ+uTyQtsANftrg5pSFquuFtcHNKQtV1w8Wz9cnkhbYAa/bXBzSkLVdcLa4OaUharrh4tn65PJC2wA1+2uDmlIWq64saVWadWEiLTZpsdISoj+Sipky+Lxp6FJnXPGOc4XE45+mMveADDQAAAAAAAAAANOxqea//Jh/9mp0DBSRqNJgTkeNMNfER2VGOaiJkcqdKeg2zGr5sJ95Z8FK3BfzTl/Uf+dx79Usx044t5NmMZ2/WnksPS85mtdnCLD0vOZrXZwnvBvtO2OI08Nh6XnE1rt4RYel5xNbRvCe4DtOziNPBYilZxNbRvCLE0vOJraN4T3Adp2cRp4LFUvt5raN4SLFUvt5rXbwlgQXtO04jSvsXS+3mtdvCRYumZxNa7eEsSB2nZxGldYymdvNa7eEWNpnbzWu3hLEgvadpxGldY2mdvNa7eEix1M7ea128JZAdp2cRpWWPpvbzWu3hIshTe3mtdvCWY9he0rOI0pp3BWQgSUxHhxplXQ4Tnoiubkyoir1Fxif8jVPXhfBxM7/AKPOfwIn5VIxP+Rqnrwvg4xtznOmXLWvGMbMcOigA+a9wAAAAAAAAAANNxq+bDfvTPg4pcHph8LBWDkRFRGP+hfXUuca3myz70z4ONdwfm5JtBl4ExNQGLyXI5roqIqfpL6T6GnHOnH9vHtz/wBM/wBPulQ64Xc4y+cW9kusMtHzuBvCXhVo+dwN4S86fGnL5Wj5xb2a94Wot7JdYjLR87gbwl5CrSM7gbdLy/Gj5WLUf3Xvf+ELUV6ISawVaTncDbpeRlpWdQNul5fjSfK0LUX9m3vUxWoRehrE9ikq6lZ3A26XmKvpWdwNsl5fjR9bQs/GX7CewhZ6P9pE/lQLFpWdwdshisalZ3B2pfjSfWxZyYX6z8EMFmo6/WuMljUvO4O0I8NTM7g7UvOKTjNsFmIy+OK/WMVixF8cR+sp9PC03O4O1QjwtOzuDtUNc4pOMvkr3fad3kK5ete8+vhafnUHaoRy5DOoO1QvbCcZZRHO+a5j9JfIv6fQpcYn/I1T14XwcUkzMSrZGYYyZgqqwnIiJERVX6FLvE/5GqevC+Djz/yPxSdtP5MOigA+W+gAAAAAAAAAACnwpoTcIaa2SfMOgI2KkTltbyvEipk/E1PmtgaWi7BLzogOsN+yGOI5c5aoSzznDnfNbB0tF2CXjmtg6Wi7BLzogN+1ttnwa6c75rYOlouwS8c1sHS8TYJxHRAPa22eDXTnXNbC0vE2CcQ5rYWl4m7pxHRQPa3WeDXTnaYrYPTVovsgJeZpiulemqTHshNOggntbbPBrpoCYrpHpqU17GNuM0xX03pqE4vsZcb4B7O218GumiLiwpnRPzvucJiuK+ndFRnO5lxvoHs7bPDrpoK4rpDoqU3qsuMVxXSfRU5nUadAA9nbZ4NdOfLiuleiqTGyaYritl+iqxtil50MD2dtng1053zWweirRdgl5seCOC7cGmTTWTbpjw6tX6YfJ5OTL6V6zYQSW/ZPHEs/RY6oRzzjAADi6AAAAAAAAAAAAAAAAAAAAAAAAAAAAAAAAAAAAAAAAAAAAAAAAAAAAAAAAAAAAAAAAAAAAAAAAAAAAAAAAAAAAAAAAAAAAAAAAAAAAAAAAAAAAAAAAAAAAAAAAAAAAAAAAAAAAAAAAAAAAAAAAAAAAAAAAAAAAAAAAAAAAAD/2Q=="/>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 name="AutoShape 10" descr="data:image/jpeg;base64,/9j/4AAQSkZJRgABAQAAAQABAAD/2wBDAAkGBwgHBgkIBwgKCgkLDRYPDQwMDRsUFRAWIB0iIiAdHx8kKDQsJCYxJx8fLT0tMTU3Ojo6Iys/RD84QzQ5Ojf/2wBDAQoKCg0MDRoPDxo3JR8lNzc3Nzc3Nzc3Nzc3Nzc3Nzc3Nzc3Nzc3Nzc3Nzc3Nzc3Nzc3Nzc3Nzc3Nzc3Nzc3Nzf/wAARCADhAOEDASIAAhEBAxEB/8QAGwABAAIDAQEAAAAAAAAAAAAAAAEFAgYHBAP/xABLEAABAgMCCQYJCAgHAQAAAAAAAQIDBAUW0QYHEVRVkpOU0hIXQVFTkRMxMzZhcoGisRQVIUNSdKGyIiNEY3OCo+IlMjVChMHhpP/EABkBAQEBAQEBAAAAAAAAAAAAAAABAgMEBf/EACYRAQACAgICAQQDAQEAAAAAAAACUQEDERITFCIhMTNSBHGxI0H/2gAMAwEAAhEDEQA/AO4gAAAAAAAAAAAAAAAAAAAAAAAAAAAAAAAAAAAAAAAAAAAAAAAAAAAAAAAAAAAAAAAAAAAAAAAAAAAAAAAAAAAAAAAAAAAAAAAAAAAAAAAAAAAAAAAAAAAAAAAAAAAAAPhNzktJQfDTkxCgQsqJy4r0amXqyqeK0dD0xIbwy8uI5z9sJnOMfdaAq7SUPTEhvDLyLSUPTEhvDby9JUnaNrUFVaWhaYkN4beLS0LTEjvDbx0lR2ja1BU2moWmJHbtvFpqDpiR27bx0lR3ja2BU2moOmJHbtvFpqFpiR3ht46So7xtbAqrS0LTEjvDbxaSh6YkN4beOkqO0bWoKu0lD0xIbwy8WkoemJDeGXjpKjtG1oCrtJQ9MSG8MvFpKHpiQ3hl46So7RtaAq7SUPTEhvDLxaSh6YkN4ZeOkqO0bWgKu0lD0xIbwy89UjUZGoI9ZGbgTKMycrwMRHcnL4suQZjLH3wuJYz/AOvUADKgAAAAAAAAAA07Gp5r/wDJh/8AZptEwRg1OlwJx85FhuiZcrWsRUTI5U6/QbljV810+8s+Clbgv9GCcv6j/wA7j36pZjpxxbx7cYzt+tK6wUvpCPs0vFgpfSEfZpeW3KXrXvGVete8332Wx1hSpsFL6Qj7NLxYKX0hH2aFtlXrXvI5S9a9477LOsKVVg5bSEfZtIsHLZ/H2bS25S9a94yr1qXvss6wpU2Els/j7NCLCy+fx9mhbZV617xlXrUd9lnWFKiwsvn8fZoRYaXz+Ps0LjKvWpGVetS952dY0p7Dy+fxtml4sRL5/G2aFxlXrUjKvWo7ztOsaU9iZfP42zQixUvn8bZoXOVetSMq9Y7Ts6xpTWKl8/jbNBYuXz+Ns0LnL6RlL2nZ1jTX5zBKBLykeO2diuWFDc9EVifTkTKX2J/yNU9eF8HEzy/4POfwIn5VIxP+Rqnrwvg4xtlnOmXLWvGMbMcOigA+a9wAAAAAAAAAANNxq+bDfvLPg4psHZlYWCsFFaiojH+j/epcY1vNln3pnwcUWDqwX4PS8KJFa3K1yKnKRF/zKe/V+HH9vHt/Jn+n0SoM6YbvYpl84Qvsv/Az+RSWcf1GkfIpPt/6jTr8XLiTH5whfZf3JeQtQh/Yf+BkslJ9v/UaQslKdv77R8T5MfnCH2bvwMVqLeiE7vMlk5TtvfQj5HK9t76F+B8mK1H9173/AIYrUXdEJO8yWUle399DFZaUT69No0vwT5MVqMToYz8TFahG6EYnsUyWXlE/aG7RpisGTT9pbtGmuYp8mKz8fran8pis7Mfb91DPwUnnLNo0jwUpnDNo0vMaTiT5rNzHar3IYrMx1+tf3n0WFK5wzaNHgpft2bRC8xTjL4rMRu1frKYrGi9o/WU+3gYHbN10HgYPat10NdonGSJGiLS5lFiOX9S/xr6FLbE/5GqevC+DiomeQynzLUe1f1T8n6SdSlvif8jVPXhfBx5/5H4pOun8mHRQAfLfQAAAAAAAAAABR4X0J+ENLbJQ5hsBUjNictzOV4kVMmTKnWabzWR9Kwd3XiOnA7Q37IY4jlzlqhPPOcOY81kxpWBu68RHNZMaVgbuvEdPBv291s+vrpzDmsmNKwN3XiHNZM6UgbuvEdPA9vdZ6+unMOayZ0pA3dbxzWTOlIGwW86eB7e609fXTmKYrJjpqsH2S68RmmKuJ01eH7JVeI6WCe3utfX105smKvrrCeyV/vMkxWM6auu7JxHRwPa3X/h6+unOeayHpd27JxEc1jdLruv950cD2t1/4evrpzdcVadFY/8Al/vMVxVu6Kw3df7zpQHtbr/w9fXTmi4q4nRV4e6rxmK4rI3RVoW7LxHTQPb3WevrpzFcVkx0VWDu68RtGBWDEXBtk22LNMmPDqxU5DFbkyZfSvWbMDM/5Gycess/RY6YRzzjAADi6gAAAAAAAAAAA8lSqMnS5b5TPx2wYPKRvLci5Mq+LxFXbTBzSkHVdcaxCUvrjDOZRx98r8Gv21wc0pC1XXC2uDmlIWq6414tn65TyQtsANfttg5pSFqPuIttg5pSHqPuHi2frk8kLbCDXrbYOaUh6j7hbbBzSkPZvuHi2frk8kLbCDXrbYOaUh7N9wttg5pSHqPuHi2frk8kLbCDX7bYOaUh6j7hbXBzSkLUfcPFs/XJ5IW2AGv21wc0pC1XXC2uDmlIWq64eLZ+uTyQtsANftrg5pSFquuFtcHNKQtV1w8Wz9cnkhbYAa/bXBzSkLVdcLa4OaUharrh4tn65PJC2wA1+2uDmlIWq64saVWadWEiLTZpsdISoj+Sipky+Lxp6FJnXPGOc4XE45+mMveADDQAAAAAAAAAANOxqea//Jh/9mp0DBSRqNJgTkeNMNfER2VGOaiJkcqdKeg2zGr5sJ95Z8FK3BfzTl/Uf+dx79Usx044t5NmMZ2/WnksPS85mtdnCLD0vOZrXZwnvBvtO2OI08Nh6XnE1rt4RYel5xNbRvCe4DtOziNPBYilZxNbRvCLE0vOJraN4T3Adp2cRp4LFUvt5raN4SLFUvt5rXbwlgQXtO04jSvsXS+3mtdvCRYumZxNa7eEsSB2nZxGldYymdvNa7eEWNpnbzWu3hLEgvadpxGldY2mdvNa7eEix1M7ea128JZAdp2cRpWWPpvbzWu3hIshTe3mtdvCWY9he0rOI0pp3BWQgSUxHhxplXQ4Tnoiubkyoir1Fxif8jVPXhfBxM7/AKPOfwIn5VIxP+Rqnrwvg4xtznOmXLWvGMbMcOigA+a9wAAAAAAAAAANNxq+bDfvTPg4pcHph8LBWDkRFRGP+hfXUuca3myz70z4ONdwfm5JtBl4ExNQGLyXI5roqIqfpL6T6GnHOnH9vHtz/wBM/wBPulQ64Xc4y+cW9kusMtHzuBvCXhVo+dwN4S86fGnL5Wj5xb2a94Wot7JdYjLR87gbwl5CrSM7gbdLy/Gj5WLUf3Xvf+ELUV6ISawVaTncDbpeRlpWdQNul5fjSfK0LUX9m3vUxWoRehrE9ikq6lZ3A26XmKvpWdwNsl5fjR9bQs/GX7CewhZ6P9pE/lQLFpWdwdshisalZ3B2pfjSfWxZyYX6z8EMFmo6/WuMljUvO4O0I8NTM7g7UvOKTjNsFmIy+OK/WMVixF8cR+sp9PC03O4O1QjwtOzuDtUNc4pOMvkr3fad3kK5ete8+vhafnUHaoRy5DOoO1QvbCcZZRHO+a5j9JfIv6fQpcYn/I1T14XwcUkzMSrZGYYyZgqqwnIiJERVX6FLvE/5GqevC+Djz/yPxSdtP5MOigA+W+gAAAAAAAAAACnwpoTcIaa2SfMOgI2KkTltbyvEipk/E1PmtgaWi7BLzogOsN+yGOI5c5aoSzznDnfNbB0tF2CXjmtg6Wi7BLzogN+1ttnwa6c75rYOlouwS8c1sHS8TYJxHRAPa22eDXTnXNbC0vE2CcQ5rYWl4m7pxHRQPa3WeDXTnaYrYPTVovsgJeZpiulemqTHshNOggntbbPBrpoCYrpHpqU17GNuM0xX03pqE4vsZcb4B7O218GumiLiwpnRPzvucJiuK+ndFRnO5lxvoHs7bPDrpoK4rpDoqU3qsuMVxXSfRU5nUadAA9nbZ4NdOfLiuleiqTGyaYritl+iqxtil50MD2dtng1053zWweirRdgl5seCOC7cGmTTWTbpjw6tX6YfJ5OTL6V6zYQSW/ZPHEs/RY6oRzzjAADi6AAAAAAAAAAAAAAAAAAAAAAAAAAAAAAAAAAAAAAAAAAAAAAAAAAAAAAAAAAAAAAAAAAAAAAAAAAAAAAAAAAAAAAAAAAAAAAAAAAAAAAAAAAAAAAAAAAAAAAAAAAAAAAAAAAAAAAAAAAAAAAAAAAAAAAAAAAAAAAAAAAAAAD/2Q=="/>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 name="AutoShape 12" descr="data:image/jpeg;base64,/9j/4AAQSkZJRgABAQAAAQABAAD/2wBDAAkGBwgHBgkIBwgKCgkLDRYPDQwMDRsUFRAWIB0iIiAdHx8kKDQsJCYxJx8fLT0tMTU3Ojo6Iys/RD84QzQ5Ojf/2wBDAQoKCg0MDRoPDxo3JR8lNzc3Nzc3Nzc3Nzc3Nzc3Nzc3Nzc3Nzc3Nzc3Nzc3Nzc3Nzc3Nzc3Nzc3Nzc3Nzc3Nzf/wAARCADhAOEDASIAAhEBAxEB/8QAGwABAAIDAQEAAAAAAAAAAAAAAAEFAgYHBAP/xABLEAABAgMCCQYJCAgHAQAAAAAAAQIDBAUW0QYHEVRVkpOU0hIXQVFTkRMxMzZhcoGisRQVIUNSdKGyIiNEY3OCo+IlMjVChMHhpP/EABkBAQEBAQEBAAAAAAAAAAAAAAABAgMEBf/EACYRAQACAgICAQQDAQEAAAAAAAACUQEDERITFCIhMTNSBHGxI0H/2gAMAwEAAhEDEQA/AO4gAAAAAAAAAAAAAAAAAAAAAAAAAAAAAAAAAAAAAAAAAAAAAAAAAAAAAAAAAAAAAAAAAAAAAAAAAAAAAAAAAAAAAAAAAAAAAAAAAAAAAAAAAAAAAAAAAAAAAAAAAAAAAPhNzktJQfDTkxCgQsqJy4r0amXqyqeK0dD0xIbwy8uI5z9sJnOMfdaAq7SUPTEhvDLyLSUPTEhvDby9JUnaNrUFVaWhaYkN4beLS0LTEjvDbx0lR2ja1BU2moWmJHbtvFpqDpiR27bx0lR3ja2BU2moOmJHbtvFpqFpiR3ht46So7xtbAqrS0LTEjvDbxaSh6YkN4beOkqO0bWoKu0lD0xIbwy8WkoemJDeGXjpKjtG1oCrtJQ9MSG8MvFpKHpiQ3hl46So7RtaAq7SUPTEhvDLxaSh6YkN4ZeOkqO0bWgKu0lD0xIbwy89UjUZGoI9ZGbgTKMycrwMRHcnL4suQZjLH3wuJYz/AOvUADKgAAAAAAAAAA07Gp5r/wDJh/8AZptEwRg1OlwJx85FhuiZcrWsRUTI5U6/QbljV810+8s+Clbgv9GCcv6j/wA7j36pZjpxxbx7cYzt+tK6wUvpCPs0vFgpfSEfZpeW3KXrXvGVete8332Wx1hSpsFL6Qj7NLxYKX0hH2aFtlXrXvI5S9a9477LOsKVVg5bSEfZtIsHLZ/H2bS25S9a94yr1qXvss6wpU2Els/j7NCLCy+fx9mhbZV617xlXrUd9lnWFKiwsvn8fZoRYaXz+Ps0LjKvWpGVetS952dY0p7Dy+fxtml4sRL5/G2aFxlXrUjKvWo7ztOsaU9iZfP42zQixUvn8bZoXOVetSMq9Y7Ts6xpTWKl8/jbNBYuXz+Ns0LnL6RlL2nZ1jTX5zBKBLykeO2diuWFDc9EVifTkTKX2J/yNU9eF8HEzy/4POfwIn5VIxP+Rqnrwvg4xtlnOmXLWvGMbMcOigA+a9wAAAAAAAAAANNxq+bDfvLPg4psHZlYWCsFFaiojH+j/epcY1vNln3pnwcUWDqwX4PS8KJFa3K1yKnKRF/zKe/V+HH9vHt/Jn+n0SoM6YbvYpl84Qvsv/Az+RSWcf1GkfIpPt/6jTr8XLiTH5whfZf3JeQtQh/Yf+BkslJ9v/UaQslKdv77R8T5MfnCH2bvwMVqLeiE7vMlk5TtvfQj5HK9t76F+B8mK1H9173/AIYrUXdEJO8yWUle399DFZaUT69No0vwT5MVqMToYz8TFahG6EYnsUyWXlE/aG7RpisGTT9pbtGmuYp8mKz8fran8pis7Mfb91DPwUnnLNo0jwUpnDNo0vMaTiT5rNzHar3IYrMx1+tf3n0WFK5wzaNHgpft2bRC8xTjL4rMRu1frKYrGi9o/WU+3gYHbN10HgYPat10NdonGSJGiLS5lFiOX9S/xr6FLbE/5GqevC+DiomeQynzLUe1f1T8n6SdSlvif8jVPXhfBx5/5H4pOun8mHRQAfLfQAAAAAAAAAABR4X0J+ENLbJQ5hsBUjNictzOV4kVMmTKnWabzWR9Kwd3XiOnA7Q37IY4jlzlqhPPOcOY81kxpWBu68RHNZMaVgbuvEdPBv291s+vrpzDmsmNKwN3XiHNZM6UgbuvEdPA9vdZ6+unMOayZ0pA3dbxzWTOlIGwW86eB7e609fXTmKYrJjpqsH2S68RmmKuJ01eH7JVeI6WCe3utfX105smKvrrCeyV/vMkxWM6auu7JxHRwPa3X/h6+unOeayHpd27JxEc1jdLruv950cD2t1/4evrpzdcVadFY/8Al/vMVxVu6Kw3df7zpQHtbr/w9fXTmi4q4nRV4e6rxmK4rI3RVoW7LxHTQPb3WevrpzFcVkx0VWDu68RtGBWDEXBtk22LNMmPDqxU5DFbkyZfSvWbMDM/5Gycess/RY6YRzzjAADi6gAAAAAAAAAAA8lSqMnS5b5TPx2wYPKRvLci5Mq+LxFXbTBzSkHVdcaxCUvrjDOZRx98r8Gv21wc0pC1XXC2uDmlIWq6414tn65TyQtsANfttg5pSFqPuIttg5pSHqPuHi2frk8kLbCDXrbYOaUh6j7hbbBzSkPZvuHi2frk8kLbCDXrbYOaUh7N9wttg5pSHqPuHi2frk8kLbCDX7bYOaUh6j7hbXBzSkLUfcPFs/XJ5IW2AGv21wc0pC1XXC2uDmlIWq64eLZ+uTyQtsANftrg5pSFquuFtcHNKQtV1w8Wz9cnkhbYAa/bXBzSkLVdcLa4OaUharrh4tn65PJC2wA1+2uDmlIWq64saVWadWEiLTZpsdISoj+Sipky+Lxp6FJnXPGOc4XE45+mMveADDQAAAAAAAAAANOxqea//Jh/9mp0DBSRqNJgTkeNMNfER2VGOaiJkcqdKeg2zGr5sJ95Z8FK3BfzTl/Uf+dx79Usx044t5NmMZ2/WnksPS85mtdnCLD0vOZrXZwnvBvtO2OI08Nh6XnE1rt4RYel5xNbRvCe4DtOziNPBYilZxNbRvCLE0vOJraN4T3Adp2cRp4LFUvt5raN4SLFUvt5rXbwlgQXtO04jSvsXS+3mtdvCRYumZxNa7eEsSB2nZxGldYymdvNa7eEWNpnbzWu3hLEgvadpxGldY2mdvNa7eEix1M7ea128JZAdp2cRpWWPpvbzWu3hIshTe3mtdvCWY9he0rOI0pp3BWQgSUxHhxplXQ4Tnoiubkyoir1Fxif8jVPXhfBxM7/AKPOfwIn5VIxP+Rqnrwvg4xtznOmXLWvGMbMcOigA+a9wAAAAAAAAAANNxq+bDfvTPg4pcHph8LBWDkRFRGP+hfXUuca3myz70z4ONdwfm5JtBl4ExNQGLyXI5roqIqfpL6T6GnHOnH9vHtz/wBM/wBPulQ64Xc4y+cW9kusMtHzuBvCXhVo+dwN4S86fGnL5Wj5xb2a94Wot7JdYjLR87gbwl5CrSM7gbdLy/Gj5WLUf3Xvf+ELUV6ISawVaTncDbpeRlpWdQNul5fjSfK0LUX9m3vUxWoRehrE9ikq6lZ3A26XmKvpWdwNsl5fjR9bQs/GX7CewhZ6P9pE/lQLFpWdwdshisalZ3B2pfjSfWxZyYX6z8EMFmo6/WuMljUvO4O0I8NTM7g7UvOKTjNsFmIy+OK/WMVixF8cR+sp9PC03O4O1QjwtOzuDtUNc4pOMvkr3fad3kK5ete8+vhafnUHaoRy5DOoO1QvbCcZZRHO+a5j9JfIv6fQpcYn/I1T14XwcUkzMSrZGYYyZgqqwnIiJERVX6FLvE/5GqevC+Djz/yPxSdtP5MOigA+W+gAAAAAAAAAACnwpoTcIaa2SfMOgI2KkTltbyvEipk/E1PmtgaWi7BLzogOsN+yGOI5c5aoSzznDnfNbB0tF2CXjmtg6Wi7BLzogN+1ttnwa6c75rYOlouwS8c1sHS8TYJxHRAPa22eDXTnXNbC0vE2CcQ5rYWl4m7pxHRQPa3WeDXTnaYrYPTVovsgJeZpiulemqTHshNOggntbbPBrpoCYrpHpqU17GNuM0xX03pqE4vsZcb4B7O218GumiLiwpnRPzvucJiuK+ndFRnO5lxvoHs7bPDrpoK4rpDoqU3qsuMVxXSfRU5nUadAA9nbZ4NdOfLiuleiqTGyaYritl+iqxtil50MD2dtng1053zWweirRdgl5seCOC7cGmTTWTbpjw6tX6YfJ5OTL6V6zYQSW/ZPHEs/RY6oRzzjAADi6AAAAAAAAAAAAAAAAAAAAAAAAAAAAAAAAAAAAAAAAAAAAAAAAAAAAAAAAAAAAAAAAAAAAAAAAAAAAAAAAAAAAAAAAAAAAAAAAAAAAAAAAAAAAAAAAAAAAAAAAAAAAAAAAAAAAAAAAAAAAAAAAAAAAAAAAAAAAAAAAAAAAAD/2Q=="/>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 name="Rectangle 19"/>
          <p:cNvSpPr/>
          <p:nvPr/>
        </p:nvSpPr>
        <p:spPr>
          <a:xfrm>
            <a:off x="251520" y="5286586"/>
            <a:ext cx="547573"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800" b="1" dirty="0" smtClean="0">
                <a:ln>
                  <a:prstDash val="solid"/>
                </a:ln>
                <a:solidFill>
                  <a:srgbClr val="637052">
                    <a:lumMod val="75000"/>
                  </a:srgbClr>
                </a:solidFill>
                <a:effectLst>
                  <a:outerShdw blurRad="88000" dist="50800" dir="5040000" algn="tl">
                    <a:srgbClr val="9B8357">
                      <a:tint val="80000"/>
                      <a:satMod val="250000"/>
                      <a:alpha val="45000"/>
                    </a:srgbClr>
                  </a:outerShdw>
                </a:effectLst>
                <a:latin typeface="Arial Black" pitchFamily="34" charset="0"/>
              </a:rPr>
              <a:t>=</a:t>
            </a:r>
            <a:endParaRPr lang="en-US" sz="4800" b="1" dirty="0">
              <a:ln>
                <a:prstDash val="solid"/>
              </a:ln>
              <a:solidFill>
                <a:srgbClr val="637052">
                  <a:lumMod val="75000"/>
                </a:srgbClr>
              </a:solidFill>
              <a:effectLst>
                <a:outerShdw blurRad="88000" dist="50800" dir="5040000" algn="tl">
                  <a:srgbClr val="9B8357">
                    <a:tint val="80000"/>
                    <a:satMod val="250000"/>
                    <a:alpha val="45000"/>
                  </a:srgbClr>
                </a:outerShdw>
              </a:effectLst>
              <a:latin typeface="Arial Black" pitchFamily="34" charset="0"/>
            </a:endParaRPr>
          </a:p>
        </p:txBody>
      </p:sp>
      <p:sp>
        <p:nvSpPr>
          <p:cNvPr id="39" name="TextBox 38"/>
          <p:cNvSpPr txBox="1"/>
          <p:nvPr/>
        </p:nvSpPr>
        <p:spPr>
          <a:xfrm>
            <a:off x="155575" y="3029471"/>
            <a:ext cx="1562818" cy="1231106"/>
          </a:xfrm>
          <a:prstGeom prst="rect">
            <a:avLst/>
          </a:prstGeom>
          <a:solidFill>
            <a:schemeClr val="bg2">
              <a:lumMod val="90000"/>
            </a:schemeClr>
          </a:solidFill>
        </p:spPr>
        <p:txBody>
          <a:bodyPr wrap="square" rtlCol="0">
            <a:spAutoFit/>
          </a:bodyPr>
          <a:lstStyle/>
          <a:p>
            <a:pPr algn="ctr"/>
            <a:r>
              <a:rPr lang="es-ES" sz="2000" dirty="0" smtClean="0">
                <a:solidFill>
                  <a:srgbClr val="000000"/>
                </a:solidFill>
              </a:rPr>
              <a:t>Población</a:t>
            </a:r>
            <a:endParaRPr lang="es-ES" dirty="0" smtClean="0">
              <a:solidFill>
                <a:srgbClr val="000000"/>
              </a:solidFill>
            </a:endParaRPr>
          </a:p>
          <a:p>
            <a:pPr algn="ctr"/>
            <a:endParaRPr lang="en-US" dirty="0">
              <a:solidFill>
                <a:srgbClr val="000000"/>
              </a:solidFill>
            </a:endParaRPr>
          </a:p>
          <a:p>
            <a:pPr algn="ctr"/>
            <a:r>
              <a:rPr lang="en-US" dirty="0" smtClean="0">
                <a:solidFill>
                  <a:srgbClr val="000000"/>
                </a:solidFill>
              </a:rPr>
              <a:t>(capita)</a:t>
            </a:r>
            <a:endParaRPr lang="en-US" dirty="0">
              <a:solidFill>
                <a:srgbClr val="000000"/>
              </a:solidFill>
            </a:endParaRPr>
          </a:p>
          <a:p>
            <a:endParaRPr lang="en-US" dirty="0">
              <a:solidFill>
                <a:prstClr val="white"/>
              </a:solidFill>
            </a:endParaRPr>
          </a:p>
        </p:txBody>
      </p:sp>
      <p:sp>
        <p:nvSpPr>
          <p:cNvPr id="41" name="TextBox 40"/>
          <p:cNvSpPr txBox="1"/>
          <p:nvPr/>
        </p:nvSpPr>
        <p:spPr>
          <a:xfrm>
            <a:off x="1785046" y="3029470"/>
            <a:ext cx="1562818" cy="1231106"/>
          </a:xfrm>
          <a:prstGeom prst="rect">
            <a:avLst/>
          </a:prstGeom>
          <a:solidFill>
            <a:schemeClr val="bg2">
              <a:lumMod val="90000"/>
            </a:schemeClr>
          </a:solidFill>
        </p:spPr>
        <p:txBody>
          <a:bodyPr wrap="square" rtlCol="0">
            <a:spAutoFit/>
          </a:bodyPr>
          <a:lstStyle/>
          <a:p>
            <a:pPr algn="ctr"/>
            <a:r>
              <a:rPr lang="es-ES" dirty="0" smtClean="0">
                <a:solidFill>
                  <a:srgbClr val="000000"/>
                </a:solidFill>
              </a:rPr>
              <a:t>Afluencia</a:t>
            </a:r>
          </a:p>
          <a:p>
            <a:pPr algn="ctr"/>
            <a:endParaRPr lang="en-US" dirty="0">
              <a:solidFill>
                <a:srgbClr val="000000"/>
              </a:solidFill>
            </a:endParaRPr>
          </a:p>
          <a:p>
            <a:pPr algn="ctr"/>
            <a:r>
              <a:rPr lang="en-US" dirty="0" smtClean="0">
                <a:solidFill>
                  <a:srgbClr val="000000"/>
                </a:solidFill>
              </a:rPr>
              <a:t>(PIB/ </a:t>
            </a:r>
          </a:p>
          <a:p>
            <a:pPr algn="ctr"/>
            <a:r>
              <a:rPr lang="en-US" dirty="0" smtClean="0">
                <a:solidFill>
                  <a:srgbClr val="000000"/>
                </a:solidFill>
              </a:rPr>
              <a:t>capita)</a:t>
            </a:r>
            <a:endParaRPr lang="en-US" dirty="0">
              <a:solidFill>
                <a:srgbClr val="000000"/>
              </a:solidFill>
            </a:endParaRPr>
          </a:p>
        </p:txBody>
      </p:sp>
      <p:sp>
        <p:nvSpPr>
          <p:cNvPr id="43" name="TextBox 42"/>
          <p:cNvSpPr txBox="1"/>
          <p:nvPr/>
        </p:nvSpPr>
        <p:spPr>
          <a:xfrm>
            <a:off x="3419872" y="3029470"/>
            <a:ext cx="1562818" cy="1269578"/>
          </a:xfrm>
          <a:prstGeom prst="rect">
            <a:avLst/>
          </a:prstGeom>
          <a:solidFill>
            <a:schemeClr val="bg2">
              <a:lumMod val="90000"/>
            </a:schemeClr>
          </a:solidFill>
        </p:spPr>
        <p:txBody>
          <a:bodyPr wrap="square" rtlCol="0">
            <a:spAutoFit/>
          </a:bodyPr>
          <a:lstStyle/>
          <a:p>
            <a:pPr algn="ctr"/>
            <a:r>
              <a:rPr lang="en-US" sz="2000" dirty="0" err="1" smtClean="0">
                <a:solidFill>
                  <a:srgbClr val="000000"/>
                </a:solidFill>
              </a:rPr>
              <a:t>Estilos</a:t>
            </a:r>
            <a:r>
              <a:rPr lang="en-US" sz="2000" dirty="0" smtClean="0">
                <a:solidFill>
                  <a:srgbClr val="000000"/>
                </a:solidFill>
              </a:rPr>
              <a:t> de Vida </a:t>
            </a:r>
            <a:endParaRPr lang="en-US" dirty="0" smtClean="0">
              <a:solidFill>
                <a:srgbClr val="000000"/>
              </a:solidFill>
            </a:endParaRPr>
          </a:p>
          <a:p>
            <a:pPr algn="ctr"/>
            <a:endParaRPr lang="en-US" sz="800" dirty="0">
              <a:solidFill>
                <a:srgbClr val="000000"/>
              </a:solidFill>
            </a:endParaRPr>
          </a:p>
          <a:p>
            <a:pPr algn="ctr"/>
            <a:r>
              <a:rPr lang="en-US" dirty="0">
                <a:solidFill>
                  <a:srgbClr val="000000"/>
                </a:solidFill>
              </a:rPr>
              <a:t> (</a:t>
            </a:r>
            <a:r>
              <a:rPr lang="en-US" dirty="0" err="1" smtClean="0">
                <a:solidFill>
                  <a:srgbClr val="000000"/>
                </a:solidFill>
              </a:rPr>
              <a:t>Utilidad</a:t>
            </a:r>
            <a:r>
              <a:rPr lang="en-US" dirty="0" smtClean="0">
                <a:solidFill>
                  <a:srgbClr val="000000"/>
                </a:solidFill>
              </a:rPr>
              <a:t>/PIB)</a:t>
            </a:r>
          </a:p>
          <a:p>
            <a:pPr algn="ctr"/>
            <a:endParaRPr lang="en-US" sz="1050" dirty="0">
              <a:solidFill>
                <a:srgbClr val="000000"/>
              </a:solidFill>
            </a:endParaRPr>
          </a:p>
        </p:txBody>
      </p:sp>
      <p:sp>
        <p:nvSpPr>
          <p:cNvPr id="44" name="TextBox 43"/>
          <p:cNvSpPr txBox="1"/>
          <p:nvPr/>
        </p:nvSpPr>
        <p:spPr>
          <a:xfrm>
            <a:off x="5076056" y="3031212"/>
            <a:ext cx="1562818" cy="1292662"/>
          </a:xfrm>
          <a:prstGeom prst="rect">
            <a:avLst/>
          </a:prstGeom>
          <a:solidFill>
            <a:schemeClr val="bg2">
              <a:lumMod val="90000"/>
            </a:schemeClr>
          </a:solidFill>
        </p:spPr>
        <p:txBody>
          <a:bodyPr wrap="square" rtlCol="0">
            <a:spAutoFit/>
          </a:bodyPr>
          <a:lstStyle/>
          <a:p>
            <a:pPr algn="ctr"/>
            <a:r>
              <a:rPr lang="en-US" sz="2000" dirty="0" err="1" smtClean="0">
                <a:solidFill>
                  <a:srgbClr val="000000"/>
                </a:solidFill>
              </a:rPr>
              <a:t>Eficiencia</a:t>
            </a:r>
            <a:r>
              <a:rPr lang="en-US" sz="2000" dirty="0" smtClean="0">
                <a:solidFill>
                  <a:srgbClr val="000000"/>
                </a:solidFill>
              </a:rPr>
              <a:t> de </a:t>
            </a:r>
            <a:r>
              <a:rPr lang="en-US" sz="2000" dirty="0" err="1" smtClean="0">
                <a:solidFill>
                  <a:srgbClr val="000000"/>
                </a:solidFill>
              </a:rPr>
              <a:t>Recursos</a:t>
            </a:r>
            <a:r>
              <a:rPr lang="en-US" sz="2000" dirty="0" smtClean="0">
                <a:solidFill>
                  <a:srgbClr val="000000"/>
                </a:solidFill>
              </a:rPr>
              <a:t> (</a:t>
            </a:r>
            <a:r>
              <a:rPr lang="en-US" dirty="0" err="1" smtClean="0">
                <a:solidFill>
                  <a:srgbClr val="000000"/>
                </a:solidFill>
              </a:rPr>
              <a:t>Recursos</a:t>
            </a:r>
            <a:r>
              <a:rPr lang="en-US" dirty="0" smtClean="0">
                <a:solidFill>
                  <a:srgbClr val="000000"/>
                </a:solidFill>
              </a:rPr>
              <a:t>/ </a:t>
            </a:r>
            <a:r>
              <a:rPr lang="en-US" dirty="0" err="1" smtClean="0">
                <a:solidFill>
                  <a:srgbClr val="000000"/>
                </a:solidFill>
              </a:rPr>
              <a:t>Utilidad</a:t>
            </a:r>
            <a:r>
              <a:rPr lang="en-US" dirty="0" smtClean="0">
                <a:solidFill>
                  <a:srgbClr val="000000"/>
                </a:solidFill>
              </a:rPr>
              <a:t>)</a:t>
            </a:r>
            <a:endParaRPr lang="en-US" dirty="0">
              <a:solidFill>
                <a:srgbClr val="000000"/>
              </a:solidFill>
            </a:endParaRPr>
          </a:p>
        </p:txBody>
      </p:sp>
      <p:sp>
        <p:nvSpPr>
          <p:cNvPr id="45" name="TextBox 44"/>
          <p:cNvSpPr txBox="1"/>
          <p:nvPr/>
        </p:nvSpPr>
        <p:spPr>
          <a:xfrm>
            <a:off x="6713946" y="3029469"/>
            <a:ext cx="1562818" cy="1246495"/>
          </a:xfrm>
          <a:prstGeom prst="rect">
            <a:avLst/>
          </a:prstGeom>
          <a:solidFill>
            <a:schemeClr val="bg2">
              <a:lumMod val="90000"/>
            </a:schemeClr>
          </a:solidFill>
        </p:spPr>
        <p:txBody>
          <a:bodyPr wrap="square" rtlCol="0">
            <a:spAutoFit/>
          </a:bodyPr>
          <a:lstStyle/>
          <a:p>
            <a:pPr algn="ctr"/>
            <a:r>
              <a:rPr lang="en-US" dirty="0" smtClean="0">
                <a:solidFill>
                  <a:srgbClr val="000000"/>
                </a:solidFill>
              </a:rPr>
              <a:t>Eco-</a:t>
            </a:r>
            <a:r>
              <a:rPr lang="en-US" dirty="0" err="1" smtClean="0">
                <a:solidFill>
                  <a:srgbClr val="000000"/>
                </a:solidFill>
              </a:rPr>
              <a:t>intensidad</a:t>
            </a:r>
            <a:r>
              <a:rPr lang="en-US" dirty="0" smtClean="0">
                <a:solidFill>
                  <a:srgbClr val="000000"/>
                </a:solidFill>
              </a:rPr>
              <a:t> de </a:t>
            </a:r>
            <a:r>
              <a:rPr lang="en-US" dirty="0" err="1" smtClean="0">
                <a:solidFill>
                  <a:srgbClr val="000000"/>
                </a:solidFill>
              </a:rPr>
              <a:t>recursos</a:t>
            </a:r>
            <a:endParaRPr lang="en-US" dirty="0" smtClean="0">
              <a:solidFill>
                <a:srgbClr val="000000"/>
              </a:solidFill>
            </a:endParaRPr>
          </a:p>
          <a:p>
            <a:pPr algn="ctr"/>
            <a:endParaRPr lang="en-US" sz="300" dirty="0">
              <a:solidFill>
                <a:srgbClr val="000000"/>
              </a:solidFill>
            </a:endParaRPr>
          </a:p>
          <a:p>
            <a:pPr algn="ctr"/>
            <a:r>
              <a:rPr lang="en-US" dirty="0">
                <a:solidFill>
                  <a:srgbClr val="000000"/>
                </a:solidFill>
              </a:rPr>
              <a:t>(</a:t>
            </a:r>
            <a:r>
              <a:rPr lang="en-US" dirty="0" err="1" smtClean="0">
                <a:solidFill>
                  <a:srgbClr val="000000"/>
                </a:solidFill>
              </a:rPr>
              <a:t>Impacto</a:t>
            </a:r>
            <a:r>
              <a:rPr lang="en-US" dirty="0" smtClean="0">
                <a:solidFill>
                  <a:srgbClr val="000000"/>
                </a:solidFill>
              </a:rPr>
              <a:t>/ </a:t>
            </a:r>
            <a:r>
              <a:rPr lang="en-US" dirty="0" err="1" smtClean="0">
                <a:solidFill>
                  <a:srgbClr val="000000"/>
                </a:solidFill>
              </a:rPr>
              <a:t>Recursos</a:t>
            </a:r>
            <a:r>
              <a:rPr lang="en-US" dirty="0" smtClean="0">
                <a:solidFill>
                  <a:srgbClr val="000000"/>
                </a:solidFill>
              </a:rPr>
              <a:t>)</a:t>
            </a:r>
            <a:endParaRPr lang="en-US" dirty="0">
              <a:solidFill>
                <a:srgbClr val="000000"/>
              </a:solidFill>
            </a:endParaRPr>
          </a:p>
        </p:txBody>
      </p:sp>
      <p:sp>
        <p:nvSpPr>
          <p:cNvPr id="15" name="Rectangle 14"/>
          <p:cNvSpPr/>
          <p:nvPr/>
        </p:nvSpPr>
        <p:spPr>
          <a:xfrm>
            <a:off x="1397632" y="3031212"/>
            <a:ext cx="641522"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solidFill>
                  <a:srgbClr val="637052">
                    <a:lumMod val="75000"/>
                  </a:srgbClr>
                </a:solidFill>
                <a:effectLst>
                  <a:outerShdw blurRad="88000" dist="50800" dir="5040000" algn="tl">
                    <a:srgbClr val="9B8357">
                      <a:tint val="80000"/>
                      <a:satMod val="250000"/>
                      <a:alpha val="45000"/>
                    </a:srgbClr>
                  </a:outerShdw>
                </a:effectLst>
                <a:latin typeface="Arial Black" pitchFamily="34" charset="0"/>
              </a:rPr>
              <a:t>×</a:t>
            </a:r>
            <a:endParaRPr lang="en-US" sz="5400" b="1" dirty="0">
              <a:ln>
                <a:prstDash val="solid"/>
              </a:ln>
              <a:solidFill>
                <a:srgbClr val="637052">
                  <a:lumMod val="75000"/>
                </a:srgbClr>
              </a:solidFill>
              <a:effectLst>
                <a:outerShdw blurRad="88000" dist="50800" dir="5040000" algn="tl">
                  <a:srgbClr val="9B8357">
                    <a:tint val="80000"/>
                    <a:satMod val="250000"/>
                    <a:alpha val="45000"/>
                  </a:srgbClr>
                </a:outerShdw>
              </a:effectLst>
              <a:latin typeface="Arial Black" pitchFamily="34" charset="0"/>
            </a:endParaRPr>
          </a:p>
        </p:txBody>
      </p:sp>
      <p:sp>
        <p:nvSpPr>
          <p:cNvPr id="46" name="Rectangle 45"/>
          <p:cNvSpPr/>
          <p:nvPr/>
        </p:nvSpPr>
        <p:spPr>
          <a:xfrm>
            <a:off x="6378750" y="3029471"/>
            <a:ext cx="641522"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solidFill>
                  <a:srgbClr val="637052">
                    <a:lumMod val="75000"/>
                  </a:srgbClr>
                </a:solidFill>
                <a:effectLst>
                  <a:outerShdw blurRad="88000" dist="50800" dir="5040000" algn="tl">
                    <a:srgbClr val="9B8357">
                      <a:tint val="80000"/>
                      <a:satMod val="250000"/>
                      <a:alpha val="45000"/>
                    </a:srgbClr>
                  </a:outerShdw>
                </a:effectLst>
                <a:latin typeface="Arial Black" pitchFamily="34" charset="0"/>
              </a:rPr>
              <a:t>×</a:t>
            </a:r>
            <a:endParaRPr lang="en-US" sz="5400" b="1" dirty="0">
              <a:ln>
                <a:prstDash val="solid"/>
              </a:ln>
              <a:solidFill>
                <a:srgbClr val="637052">
                  <a:lumMod val="75000"/>
                </a:srgbClr>
              </a:solidFill>
              <a:effectLst>
                <a:outerShdw blurRad="88000" dist="50800" dir="5040000" algn="tl">
                  <a:srgbClr val="9B8357">
                    <a:tint val="80000"/>
                    <a:satMod val="250000"/>
                    <a:alpha val="45000"/>
                  </a:srgbClr>
                </a:outerShdw>
              </a:effectLst>
              <a:latin typeface="Arial Black" pitchFamily="34" charset="0"/>
            </a:endParaRPr>
          </a:p>
        </p:txBody>
      </p:sp>
      <p:sp>
        <p:nvSpPr>
          <p:cNvPr id="47" name="Rectangle 46"/>
          <p:cNvSpPr/>
          <p:nvPr/>
        </p:nvSpPr>
        <p:spPr>
          <a:xfrm>
            <a:off x="4722566" y="3029471"/>
            <a:ext cx="641522"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solidFill>
                  <a:srgbClr val="637052">
                    <a:lumMod val="75000"/>
                  </a:srgbClr>
                </a:solidFill>
                <a:effectLst>
                  <a:outerShdw blurRad="88000" dist="50800" dir="5040000" algn="tl">
                    <a:srgbClr val="9B8357">
                      <a:tint val="80000"/>
                      <a:satMod val="250000"/>
                      <a:alpha val="45000"/>
                    </a:srgbClr>
                  </a:outerShdw>
                </a:effectLst>
                <a:latin typeface="Arial Black" pitchFamily="34" charset="0"/>
              </a:rPr>
              <a:t>×</a:t>
            </a:r>
            <a:endParaRPr lang="en-US" sz="5400" b="1" dirty="0">
              <a:ln>
                <a:prstDash val="solid"/>
              </a:ln>
              <a:solidFill>
                <a:srgbClr val="637052">
                  <a:lumMod val="75000"/>
                </a:srgbClr>
              </a:solidFill>
              <a:effectLst>
                <a:outerShdw blurRad="88000" dist="50800" dir="5040000" algn="tl">
                  <a:srgbClr val="9B8357">
                    <a:tint val="80000"/>
                    <a:satMod val="250000"/>
                    <a:alpha val="45000"/>
                  </a:srgbClr>
                </a:outerShdw>
              </a:effectLst>
              <a:latin typeface="Arial Black" pitchFamily="34" charset="0"/>
            </a:endParaRPr>
          </a:p>
        </p:txBody>
      </p:sp>
      <p:sp>
        <p:nvSpPr>
          <p:cNvPr id="48" name="Rectangle 47"/>
          <p:cNvSpPr/>
          <p:nvPr/>
        </p:nvSpPr>
        <p:spPr>
          <a:xfrm>
            <a:off x="3066382" y="3042245"/>
            <a:ext cx="641522"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solidFill>
                  <a:srgbClr val="637052">
                    <a:lumMod val="75000"/>
                  </a:srgbClr>
                </a:solidFill>
                <a:effectLst>
                  <a:outerShdw blurRad="88000" dist="50800" dir="5040000" algn="tl">
                    <a:srgbClr val="9B8357">
                      <a:tint val="80000"/>
                      <a:satMod val="250000"/>
                      <a:alpha val="45000"/>
                    </a:srgbClr>
                  </a:outerShdw>
                </a:effectLst>
                <a:latin typeface="Arial Black" pitchFamily="34" charset="0"/>
              </a:rPr>
              <a:t>×</a:t>
            </a:r>
            <a:endParaRPr lang="en-US" sz="5400" b="1" dirty="0">
              <a:ln>
                <a:prstDash val="solid"/>
              </a:ln>
              <a:solidFill>
                <a:srgbClr val="637052">
                  <a:lumMod val="75000"/>
                </a:srgbClr>
              </a:solidFill>
              <a:effectLst>
                <a:outerShdw blurRad="88000" dist="50800" dir="5040000" algn="tl">
                  <a:srgbClr val="9B8357">
                    <a:tint val="80000"/>
                    <a:satMod val="250000"/>
                    <a:alpha val="45000"/>
                  </a:srgbClr>
                </a:outerShdw>
              </a:effectLst>
              <a:latin typeface="Arial Black" pitchFamily="34" charset="0"/>
            </a:endParaRPr>
          </a:p>
        </p:txBody>
      </p:sp>
      <p:sp>
        <p:nvSpPr>
          <p:cNvPr id="40" name="AutoShape 14" descr="data:image/jpeg;base64,/9j/4AAQSkZJRgABAQAAAQABAAD/2wCEAAkGBhAPEBUPDxAQEBAQEBAUEhATEBAPFRAQFRAVFRUQFxQYHCYfFxkjGRYUHzEgJycpLCwtFh4yNTArNSYvLCkBCQoKDgwOGg8PGikkHyQqKiw0LiwsKSwtKTUpKSwqLDUuLDAtNSksLzUpLDUsLywsKSk0Ki0wLC4pKSwpNSksKf/AABEIAOEA4QMBIgACEQEDEQH/xAAcAAEAAgIDAQAAAAAAAAAAAAAAAQQCBQMGBwj/xABNEAACAgACBAgJCAUKBwEAAAABAgADBBEFEiExBgcTQVFhcYEUIjI1YnSCkbMjM0JScpKhsVNjorLBCBU0VHODk8LR0hhDRKO0w+Ek/8QAGgEBAAIDAQAAAAAAAAAAAAAAAAQGAQIDBf/EAC4RAQABAwEECAYDAAAAAAAAAAABAgMRBAUSIUETFDFRcYGCwTRCYpGhsSJh4f/aAAwDAQACEQMRAD8A9xiIgIiICIiAiIgIiQWgTEotpmraKy1xHNUrW7egsPFHeRHhWIbyaAo6bbQp+6gb8xAvRKAqxR32UL1Cp3I7y4/KPA7z/wBSR2VVj884F+JR8Cv/AKyx7aqv4ASDVihutpbqal1z7xZ/CBfiUDicQvlUK45zXaM/uuFH4wNM1DZZrUnPL5VSgz+35J7jAvxMVcEZggg7iNucygIiICIiAiIgIiICIiAiIgIiICIiAnHiMQlal3ZUUb2YgASriNIHWNVKiywZa23JKs+d25j6IzJ6htk4fRgDCy1jbaNzEZLX/ZpuXt2t0kwOPwu635lNRf0tqkZ/Zq2Me0le+ZDQ6NtuLXn9YQU7qhknfln1y/ECAoAyAyA3DokxEBETT6f4X4LR4BxeJrpJGYQks7DpCLmxHXlNqaZqnFMZG4idP0fxt6HvfUXGKjHdyqWUKfbdQv4ztyOGAIIIIBBBzBB3EGZrt12+FcTHixnLKRlJiaMqLaHrG2rWobpqIUE9JTIox6ypMxOIvq+cTlk/SVKQwHpVEnPtUn7M2EQOLDYpLV1q2DLuzB3HnB6D1TllPE6NVm5RCarcvnFy8bLcHXc47do5iN8wp0gysK7wEcnJXGfJ2noUnyW9E7egtlnAvxEQEREBERAREQEREBERATW2Ylrya6SVrUkWXjLaRvrq6T0tuG4ZnyWJsN7GmtitanK6wHIk/oUPMfrNzA5DafFv1VKihVAVVAAUDIADcAIGOGwqVqFRQqjm6Sd5J3knpO0zliICIiAiJBgdI40+H/8ANWGC1ZHF4jWFQIBFajyrmHPlmABzk9AM+a8djrL7GuudrLLDmzsSzMekkzuvHZjns0xarZ5U10VoPR5IWHL2rGnQ5cdm6am1ZirnMZyj1zmSekcU/GZZgbkweJctgrWCgsSfBnOwMpO5M8sxuG8c+fm0kSbfsUX6JorhrE4faQMmaPgPjXv0bhLbCS74WksTtLNqAFu/LPvm8lDqp3app7koiImoTjvoWxSjqGVhkVIzBnJEDWLc2GIWwl6DkFtY5tV0LYedeYP976x2cxdARkQCDsIO0EdE11THDMEYk4diBWxPzLE5Cpj9U7lPMfF5xA2cREBERAREQEREBKOkMQxIpqOVlgJ1t/JVjY1nbzAc5PQDLOKxK1o1jnJUBJ/+dJ6pX0bhmANlgyttIZxv1B9GoHoUbOsljzwLGGw61qEQZKo2c/aSeck7SecmcsRAREQEREBIkxA8K4/eCbrcmkq1JrsVariNupauxGPUy5L2p1ieQz7I0jTRajU4gVvXYpV631cmU8xBnjfCXiJrZy+jsZUqnM8he+er1LauZI7Rn1mWPZ+0aKaIt3eGOyXGujjmHjU2vBng7dpDFV4WgZtYfGbIkV1g+Na3QAP4DeZ3rRnERinb/wDRjMHSme0o5ubLqXJR+M9e4H8E8Boqo14YqXfLlLndWstI3ZnmA5lGzv2yVqtqW6KJi3OZ/TFNE82+0dgkoprorGSU1pWv2UUKPwEsyAZMqUzntdyIiAiIgJx3Uq6lGAZWBDA7iDvE5Iga/A2sjHD2EsVGtW532VZgbTzspIB6c1PPs2EqaRwhsXNCBbWdetjuDgZZH0WBKnqYzkwWKFqBwCM881O9WByZD1ggg9kDniIgIiICImNjgAknIAEk9AG8wKOJ+VvWr6FWrbZ1tmeST3hm9lembCUdEIeT5Vhk17G1uYgMBqKesIEXul6AiIgIiICIiBE8O42+NTEDEPo/A2GlKjq3XIcnez6VatvRV3EjaTnzb/YtP6VXCYW7FP5NFTvl0lVJC95yHfPkDFYhrXaxyWexmZmO8sxJY+8me1sjTU3a5rrjMR+3O5OOCLbWclmYsxOZZiWJPSSd8wkRLTiHBMSImcDt3ALjCxGi71Ou74UsBbQWJXUJ2ug+i435jflkZ9RUXrYodCGV1DKw2hlIzBHUQZ8YCfSvEvwi8L0YlbHOzCNyDdJQAGtvunV9gyu7Y00REXqY/qXa3PJ36IiV11IiICIiAmuX5HEZfQxGZHVeq+MPaQZ/3bdM2MqaUw7PWdT5xCHr5vlEOsoz6DlkeomBbicWFxC2Iti7VdVZewjMTlgIiICUNMeNWKtvyzrWcvqHbZ+wHl+ULvGxNa5/N12OR6TFUU+7lIF4SYiAiIgIiICIkQPL+P3T3I4GvCKfGxdubf2VWTH9s1+4z59nfOOjT3hWlbEU5phVWhdv0lzaw9uuxHszQcDuDI0hiDW9nI01U2333autydNa5k5ZjM5lR3y46GiNPpYqq8Z80erjU0MSW6t0iem0IiSIET1PiA03yWOtwrHIYqnNR021ZsB9xrPdOlab0BXThMHi6mdlxddwsDaviYiq0q6jLcNUoRn28+ynwd0w2DxdOKXPOi1HyH0lB8Ze9cx3yJfpjU2KqY/v7x/raOEvsKJx0Xq6q6EMrqGVhuKkZg+6ckoySREQEREBERA12iDqm2n9FaxX7FgFijsBZl9mbGa8+Lix0W0Ee1VYCPwtPumwgIiICUcMc8RcfqpSnuDv/nEvSho9flcQem9Pww1MC/ERAREQEREBNfp7Sq4TDXYp/Joqd8s8syq5he85DvmwnlvH7p/kcDXhFPj4q0Fh+pqyY+9zX7jO+ntdNdpo75YmcQ8DxWJax2sc6z2OzMelmJJPvJndtDr4FoHE4o7LdI3phKunkUze1h1Hxl7hOjV1lmCqCWYgADeSTkBO+8arDDDB6JQjLAYReUy58Tdk9h/I+2Zcb/8AKqi1HOc+VPH94R473QDIkyJMakmRJgd50HV4ZoLF4ffZo++vGV9PJOvJ2jsAUtOjTu3FBpBa9JLRZtpxtVuGsHSLFzUd7KB7U6vpzRbYTE24Z/KotesndnqsQG7xke+Q7U7t6u33/wAo8+E/ltPZl9GcTenvC9FVKxzswxNDdiZGs/cKjuM7zPAf5P2nOTxluDY+LiatdR+tq27O1Gf7onv0qu0LPRaiqOU8fu70zmCIiQWxERAREQNdpMZW4dv1zr3NRZ/FVmxmu02clqPRisP+NgX8mM2AgTERASjo8/KYjqvX/wAamXpQwg1cRcPrci/vQp/64F+IiAiIgIiICfNnHhpNrtLPWfJw1VNajbzpyjH3v+An0nOgcN+KDDaUv8K5azD3EIthVVsWxVGQOqcsmyyGeeWwbJ6Gzr9uxe37nZhpXEzHB5RxO8GfC8eMRYMsPgRy1jHdrj5tfeNbsQzqvCfTJxuMvxRz+WudgDzJnki9yhR3T3Xhpg8PoHQVuHwgKm/KkOdr22WjKyxmGWZ5NX6hkBunzuZYdHc6xXVf5dkeXGXKqMRhERE9NoREQLGj8a1Ftd6bHpsSxftIwYfiJ6Fx2aKBxFOk6QeR0hRW2tls5RUXf0Z1mv3NPNhPoDi+wVGm9ALg8VmfB3arWBAetk8aqxSRsIRwvQQCOmebra+gqov8o4T4S3pjPB5LxZ4hq9L4Nl3nEIp+y4KN+yxn1YJ0PgdxP4PRt4xQe2+5AeTNmqq1kggsFUbWyJG0nfO+yv7S1NGouRVR2RDrRGI4kRE81uREQEREDW6d8mv1rDfhcp/hNiu6azTJ8fDr04jPLqSmxvzymyTdAyiIgJQfxcUpz+dpZe+tww/Cx/dL8oaWOqEt2fJWoWz+o2dbHuD5+zAvxEQEREBERAREQPCf5QunNfEUYJTsprNr/bsOqoPYqk+3PIp9EcJeJSrH4u3F24y4Pc2eqK0IVQoVUBJ3BQB3TWf8O2G/rt/+FX/rLPpNoaaxZpoz+JcaqZmXhMTYcINGjC4u/DKxcUX21hiACwRyoJHNukaB0Z4ViqcNravL31Va2WerruF1sufLOe1vxu7/ACxlzUIl7TejvBsTdhtbW5C+2rWyy1uTsK62XNnlOXgzokYzGUYVmKLfclZYAEqGbLMAxNcRTv8ALGRrZ63/ACetM6mJxGEY7LqltT7dRyYDtV8/Zm6/4dsN/Xb/APCr/wBZteC/EvVo7F14yrGXM1RbxTWgDKylWUnPoJni6vaGmvWaqInj4S6U0zEvSYiJWHYiIgIiICIiBqMc2ti6l/R1WOe12VF/AWTbLumkwDcpiLrebXFS/ZqGR/bNk3YgTERATjxFIsRkbarqVPYRkZyRAp6KvZ6hr/OJmlnXYh1WPYctYdREuTXH5LEehiMu69F/zVj/ALfXNjAREQEREBERAREQPkfhx5zxnruJ+M0y4BedMF67hvirMeHHnPGeu4n4zTLgF50wXruG+KsvU/Den2Rubj4a+csZ69i/jvLHF552wfrdP74lfhr5yxnr2L+O8scXnnbB+t0/viYn4b0+x8z6xEmQJMoySREQEREBERASrpTG8hS9uWZVTqj6znYqd7EDvlqdf0zdy16YceTVlbZ9vaK0/Nu5YFnQOE5OpVJzIG0/WY7WbvJJ75t5w4avITmgIiICIiBXx2EFtZTPVJyKsN6ODmrjrBAMx0fi+UTNhq2KSti/VsG8dh2EdIYHnlqa7HKaX8IUZrkBeo25oN1oHOy5ntUnfkBA2MTFHBGYIIIBBG0EHcc5lAREQEREBERA+R+HHnPGeu4n4zTLgF50wXruG+Ksx4cec8Z67ifjNMuAXnTBeu4b4qy9T8N6fZG5uPhr5yxnr2L+O8scXnnbB+t0/viV+GvnLGevYv47yxxeedsH63T++JifhvT7HzPrESZAkyjJJERAREQERIJgVtJY9aKmtbbqgZKN7sTkqDrJIHfNToLBttss22WMXc8xY8w6gMgOoCV7L/Dbgy/0eonk/wBY+0G7syzC9pPOJ2HD06ogcyiTEQEREBERAREQNWG8EbI/0ZzsPNh3J8k9FZO76pOW4jV2kxdAwIIBBBBBGYIPMRNarHCbGzbDczbWbD+i3Oa/S3rz7NoDaRIVgRmNoO49I6ZMBERAREgwPkjhx5zxnruJ+M0y4BedMF67hvirJ4fUlNKYxWBB8LvO3ZsawsD3gg985OLrDNZpbBqgzIxVTn7KNrsfuqZeZmOrZ+n2Ruatw185Yz17FfHeWOLzztg/W6f3xMOH2GavSmMVxkfDMQ2XovYXU96sD3yxxZ4VrNL4MIMyMQrnqVAXY+5TMTMdVz9PsfM+rBJkCTKOkkREBERATrmlsecSxw1J+TByvsB8o89Cn94827eTlnjtJviSacMxFe0WYgfS6UqP5vzbht2i9o7Rq1KFUAADYBzQM8BggigAZZDsl8Tjzk59sDOJiGmUBERAREQEREBGURA1pwb0HWw41q9pOHJAA6TUTsQ+ifFPo7TLWEx6W56p8ZfLRgVdD0Mp2j8jzZyxK2L0eluROauvk2KdV17GHN1HMHnECzE1wtvq8teXT66ALYB6Ve5u1T7Ms4XSFduYRwSPKXarr9pD4y94gWJEmIHSOGnFNgtKW+EO1lF+QDWV6pFgAyGurDaQNmYyOQHROXgVxXYPRTm2svdew1eVt1c0U7wigALnznaebOdyiSOs3dzo96d3uYxGcum8M+K3BaVcXW8pTeAFNtRUF1G4OrAg5cx2GcnArizweiS1lOvbc41TdaVLKueZVQAAoOzPnOU7dEx1i7udHvTu9xiO0iInBkiV8Xj66RnY6pnsGZ2sehRvY9QlFsffbsor5JT/AM25SDl0rTv+9q9hgXsbpCuldaxgoJyA2ksfqqo2seoTUWrdjNlgNNH6LPx7B+sI3D0B3nmlzC6HVW5Ry1lpG2xzrNl0DmVeoACbBKwIFfC4JUAAAAA3ZZSwZnMD/GA3dsa0yJmECZKmOaQsDOIiAiIgIiICIiAiIgJXxOArty5RFYjySRtXrVt690sRAofzfYnzV7gbfFtAvHvOT/tRy+JUeNVXZ112FCfZcZD70vxAonSZHlUYhexFs+GzQumKz9DEDtwuJ/2S9ECidMV/VvPZhcT/ALJj/O+fkUYlv7rk/iFZsIga7wrFN5NCV9dtwPfq1hs/eJBwF7/O4hgD9GlBUPvnWb3ETZRAp4XRVVRLIgDne5zd27XbNj75bCyYgIiICYsJlEDCNUdMkrI1TAGSggJMoCIiAiIgIiICIiAiIgIiICIiAiIgIiICIiAiIgIiICIiAiIgIiICIiB//9k="/>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9" name="AutoShape 16" descr="data:image/jpeg;base64,/9j/4AAQSkZJRgABAQAAAQABAAD/2wCEAAkGBhAPEBUPDxAQEBAQEBAUEhATEBAPFRAQFRAVFRUQFxQYHCYfFxkjGRYUHzEgJycpLCwtFh4yNTArNSYvLCkBCQoKDgwOGg8PGikkHyQqKiw0LiwsKSwtKTUpKSwqLDUuLDAtNSksLzUpLDUsLywsKSk0Ki0wLC4pKSwpNSksKf/AABEIAOEA4QMBIgACEQEDEQH/xAAcAAEAAgIDAQAAAAAAAAAAAAAAAQQCBQMGBwj/xABNEAACAgACBAgJCAUKBwEAAAABAgADBBEFEiExBgcTQVFhcYEUIjI1YnSCkbMjM0JScpKhsVNjorLBCBU0VHODk8LR0hhDRKO0w+Ek/8QAGgEBAAIDAQAAAAAAAAAAAAAAAAQGAQIDBf/EAC4RAQABAwEECAYDAAAAAAAAAAABAgMRBAUSIUETFDFRcYGCwTRCYpGhsSJh4f/aAAwDAQACEQMRAD8A9xiIgIiICIiAiIgIiQWgTEotpmraKy1xHNUrW7egsPFHeRHhWIbyaAo6bbQp+6gb8xAvRKAqxR32UL1Cp3I7y4/KPA7z/wBSR2VVj884F+JR8Cv/AKyx7aqv4ASDVihutpbqal1z7xZ/CBfiUDicQvlUK45zXaM/uuFH4wNM1DZZrUnPL5VSgz+35J7jAvxMVcEZggg7iNucygIiICIiAiIgIiICIiAiIgIiICIiAnHiMQlal3ZUUb2YgASriNIHWNVKiywZa23JKs+d25j6IzJ6htk4fRgDCy1jbaNzEZLX/ZpuXt2t0kwOPwu635lNRf0tqkZ/Zq2Me0le+ZDQ6NtuLXn9YQU7qhknfln1y/ECAoAyAyA3DokxEBETT6f4X4LR4BxeJrpJGYQks7DpCLmxHXlNqaZqnFMZG4idP0fxt6HvfUXGKjHdyqWUKfbdQv4ztyOGAIIIIBBBzBB3EGZrt12+FcTHixnLKRlJiaMqLaHrG2rWobpqIUE9JTIox6ypMxOIvq+cTlk/SVKQwHpVEnPtUn7M2EQOLDYpLV1q2DLuzB3HnB6D1TllPE6NVm5RCarcvnFy8bLcHXc47do5iN8wp0gysK7wEcnJXGfJ2noUnyW9E7egtlnAvxEQEREBERAREQEREBERATW2Ylrya6SVrUkWXjLaRvrq6T0tuG4ZnyWJsN7GmtitanK6wHIk/oUPMfrNzA5DafFv1VKihVAVVAAUDIADcAIGOGwqVqFRQqjm6Sd5J3knpO0zliICIiAiJBgdI40+H/8ANWGC1ZHF4jWFQIBFajyrmHPlmABzk9AM+a8djrL7GuudrLLDmzsSzMekkzuvHZjns0xarZ5U10VoPR5IWHL2rGnQ5cdm6am1ZirnMZyj1zmSekcU/GZZgbkweJctgrWCgsSfBnOwMpO5M8sxuG8c+fm0kSbfsUX6JorhrE4faQMmaPgPjXv0bhLbCS74WksTtLNqAFu/LPvm8lDqp3app7koiImoTjvoWxSjqGVhkVIzBnJEDWLc2GIWwl6DkFtY5tV0LYedeYP976x2cxdARkQCDsIO0EdE11THDMEYk4diBWxPzLE5Cpj9U7lPMfF5xA2cREBERAREQEREBKOkMQxIpqOVlgJ1t/JVjY1nbzAc5PQDLOKxK1o1jnJUBJ/+dJ6pX0bhmANlgyttIZxv1B9GoHoUbOsljzwLGGw61qEQZKo2c/aSeck7SecmcsRAREQEREBIkxA8K4/eCbrcmkq1JrsVariNupauxGPUy5L2p1ieQz7I0jTRajU4gVvXYpV631cmU8xBnjfCXiJrZy+jsZUqnM8he+er1LauZI7Rn1mWPZ+0aKaIt3eGOyXGujjmHjU2vBng7dpDFV4WgZtYfGbIkV1g+Na3QAP4DeZ3rRnERinb/wDRjMHSme0o5ubLqXJR+M9e4H8E8Boqo14YqXfLlLndWstI3ZnmA5lGzv2yVqtqW6KJi3OZ/TFNE82+0dgkoprorGSU1pWv2UUKPwEsyAZMqUzntdyIiAiIgJx3Uq6lGAZWBDA7iDvE5Iga/A2sjHD2EsVGtW532VZgbTzspIB6c1PPs2EqaRwhsXNCBbWdetjuDgZZH0WBKnqYzkwWKFqBwCM881O9WByZD1ggg9kDniIgIiICImNjgAknIAEk9AG8wKOJ+VvWr6FWrbZ1tmeST3hm9lembCUdEIeT5Vhk17G1uYgMBqKesIEXul6AiIgIiICIiBE8O42+NTEDEPo/A2GlKjq3XIcnez6VatvRV3EjaTnzb/YtP6VXCYW7FP5NFTvl0lVJC95yHfPkDFYhrXaxyWexmZmO8sxJY+8me1sjTU3a5rrjMR+3O5OOCLbWclmYsxOZZiWJPSSd8wkRLTiHBMSImcDt3ALjCxGi71Ou74UsBbQWJXUJ2ug+i435jflkZ9RUXrYodCGV1DKw2hlIzBHUQZ8YCfSvEvwi8L0YlbHOzCNyDdJQAGtvunV9gyu7Y00REXqY/qXa3PJ36IiV11IiICIiAmuX5HEZfQxGZHVeq+MPaQZ/3bdM2MqaUw7PWdT5xCHr5vlEOsoz6DlkeomBbicWFxC2Iti7VdVZewjMTlgIiICUNMeNWKtvyzrWcvqHbZ+wHl+ULvGxNa5/N12OR6TFUU+7lIF4SYiAiIgIiICIkQPL+P3T3I4GvCKfGxdubf2VWTH9s1+4z59nfOOjT3hWlbEU5phVWhdv0lzaw9uuxHszQcDuDI0hiDW9nI01U2333autydNa5k5ZjM5lR3y46GiNPpYqq8Z80erjU0MSW6t0iem0IiSIET1PiA03yWOtwrHIYqnNR021ZsB9xrPdOlab0BXThMHi6mdlxddwsDaviYiq0q6jLcNUoRn28+ynwd0w2DxdOKXPOi1HyH0lB8Ze9cx3yJfpjU2KqY/v7x/raOEvsKJx0Xq6q6EMrqGVhuKkZg+6ckoySREQEREBERA12iDqm2n9FaxX7FgFijsBZl9mbGa8+Lix0W0Ee1VYCPwtPumwgIiICUcMc8RcfqpSnuDv/nEvSho9flcQem9Pww1MC/ERAREQEREBNfp7Sq4TDXYp/Joqd8s8syq5he85DvmwnlvH7p/kcDXhFPj4q0Fh+pqyY+9zX7jO+ntdNdpo75YmcQ8DxWJax2sc6z2OzMelmJJPvJndtDr4FoHE4o7LdI3phKunkUze1h1Hxl7hOjV1lmCqCWYgADeSTkBO+8arDDDB6JQjLAYReUy58Tdk9h/I+2Zcb/8AKqi1HOc+VPH94R473QDIkyJMakmRJgd50HV4ZoLF4ffZo++vGV9PJOvJ2jsAUtOjTu3FBpBa9JLRZtpxtVuGsHSLFzUd7KB7U6vpzRbYTE24Z/KotesndnqsQG7xke+Q7U7t6u33/wAo8+E/ltPZl9GcTenvC9FVKxzswxNDdiZGs/cKjuM7zPAf5P2nOTxluDY+LiatdR+tq27O1Gf7onv0qu0LPRaiqOU8fu70zmCIiQWxERAREQNdpMZW4dv1zr3NRZ/FVmxmu02clqPRisP+NgX8mM2AgTERASjo8/KYjqvX/wAamXpQwg1cRcPrci/vQp/64F+IiAiIgIiICfNnHhpNrtLPWfJw1VNajbzpyjH3v+An0nOgcN+KDDaUv8K5azD3EIthVVsWxVGQOqcsmyyGeeWwbJ6Gzr9uxe37nZhpXEzHB5RxO8GfC8eMRYMsPgRy1jHdrj5tfeNbsQzqvCfTJxuMvxRz+WudgDzJnki9yhR3T3Xhpg8PoHQVuHwgKm/KkOdr22WjKyxmGWZ5NX6hkBunzuZYdHc6xXVf5dkeXGXKqMRhERE9NoREQLGj8a1Ftd6bHpsSxftIwYfiJ6Fx2aKBxFOk6QeR0hRW2tls5RUXf0Z1mv3NPNhPoDi+wVGm9ALg8VmfB3arWBAetk8aqxSRsIRwvQQCOmebra+gqov8o4T4S3pjPB5LxZ4hq9L4Nl3nEIp+y4KN+yxn1YJ0PgdxP4PRt4xQe2+5AeTNmqq1kggsFUbWyJG0nfO+yv7S1NGouRVR2RDrRGI4kRE81uREQEREDW6d8mv1rDfhcp/hNiu6azTJ8fDr04jPLqSmxvzymyTdAyiIgJQfxcUpz+dpZe+tww/Cx/dL8oaWOqEt2fJWoWz+o2dbHuD5+zAvxEQEREBERAREQPCf5QunNfEUYJTsprNr/bsOqoPYqk+3PIp9EcJeJSrH4u3F24y4Pc2eqK0IVQoVUBJ3BQB3TWf8O2G/rt/+FX/rLPpNoaaxZpoz+JcaqZmXhMTYcINGjC4u/DKxcUX21hiACwRyoJHNukaB0Z4ViqcNravL31Va2WerruF1sufLOe1vxu7/ACxlzUIl7TejvBsTdhtbW5C+2rWyy1uTsK62XNnlOXgzokYzGUYVmKLfclZYAEqGbLMAxNcRTv8ALGRrZ63/ACetM6mJxGEY7LqltT7dRyYDtV8/Zm6/4dsN/Xb/APCr/wBZteC/EvVo7F14yrGXM1RbxTWgDKylWUnPoJni6vaGmvWaqInj4S6U0zEvSYiJWHYiIgIiICIiBqMc2ti6l/R1WOe12VF/AWTbLumkwDcpiLrebXFS/ZqGR/bNk3YgTERATjxFIsRkbarqVPYRkZyRAp6KvZ6hr/OJmlnXYh1WPYctYdREuTXH5LEehiMu69F/zVj/ALfXNjAREQEREBERAREQPkfhx5zxnruJ+M0y4BedMF67hvirMeHHnPGeu4n4zTLgF50wXruG+KsvU/Den2Rubj4a+csZ69i/jvLHF552wfrdP74lfhr5yxnr2L+O8scXnnbB+t0/viYn4b0+x8z6xEmQJMoySREQEREBERASrpTG8hS9uWZVTqj6znYqd7EDvlqdf0zdy16YceTVlbZ9vaK0/Nu5YFnQOE5OpVJzIG0/WY7WbvJJ75t5w4avITmgIiICIiBXx2EFtZTPVJyKsN6ODmrjrBAMx0fi+UTNhq2KSti/VsG8dh2EdIYHnlqa7HKaX8IUZrkBeo25oN1oHOy5ntUnfkBA2MTFHBGYIIIBBG0EHcc5lAREQEREBERA+R+HHnPGeu4n4zTLgF50wXruG+Ksx4cec8Z67ifjNMuAXnTBeu4b4qy9T8N6fZG5uPhr5yxnr2L+O8scXnnbB+t0/viV+GvnLGevYv47yxxeedsH63T++JifhvT7HzPrESZAkyjJJERAREQERIJgVtJY9aKmtbbqgZKN7sTkqDrJIHfNToLBttss22WMXc8xY8w6gMgOoCV7L/Dbgy/0eonk/wBY+0G7syzC9pPOJ2HD06ogcyiTEQEREBERAREQNWG8EbI/0ZzsPNh3J8k9FZO76pOW4jV2kxdAwIIBBBBBGYIPMRNarHCbGzbDczbWbD+i3Oa/S3rz7NoDaRIVgRmNoO49I6ZMBERAREgwPkjhx5zxnruJ+M0y4BedMF67hvirJ4fUlNKYxWBB8LvO3ZsawsD3gg985OLrDNZpbBqgzIxVTn7KNrsfuqZeZmOrZ+n2Ruatw185Yz17FfHeWOLzztg/W6f3xMOH2GavSmMVxkfDMQ2XovYXU96sD3yxxZ4VrNL4MIMyMQrnqVAXY+5TMTMdVz9PsfM+rBJkCTKOkkREBERATrmlsecSxw1J+TByvsB8o89Cn94827eTlnjtJviSacMxFe0WYgfS6UqP5vzbht2i9o7Rq1KFUAADYBzQM8BggigAZZDsl8Tjzk59sDOJiGmUBERAREQEREBGURA1pwb0HWw41q9pOHJAA6TUTsQ+ifFPo7TLWEx6W56p8ZfLRgVdD0Mp2j8jzZyxK2L0eluROauvk2KdV17GHN1HMHnECzE1wtvq8teXT66ALYB6Ve5u1T7Ms4XSFduYRwSPKXarr9pD4y94gWJEmIHSOGnFNgtKW+EO1lF+QDWV6pFgAyGurDaQNmYyOQHROXgVxXYPRTm2svdew1eVt1c0U7wigALnznaebOdyiSOs3dzo96d3uYxGcum8M+K3BaVcXW8pTeAFNtRUF1G4OrAg5cx2GcnArizweiS1lOvbc41TdaVLKueZVQAAoOzPnOU7dEx1i7udHvTu9xiO0iInBkiV8Xj66RnY6pnsGZ2sehRvY9QlFsffbsor5JT/AM25SDl0rTv+9q9hgXsbpCuldaxgoJyA2ksfqqo2seoTUWrdjNlgNNH6LPx7B+sI3D0B3nmlzC6HVW5Ry1lpG2xzrNl0DmVeoACbBKwIFfC4JUAAAAA3ZZSwZnMD/GA3dsa0yJmECZKmOaQsDOIiAiIgIiICIiAiIgJXxOArty5RFYjySRtXrVt690sRAofzfYnzV7gbfFtAvHvOT/tRy+JUeNVXZ112FCfZcZD70vxAonSZHlUYhexFs+GzQumKz9DEDtwuJ/2S9ECidMV/VvPZhcT/ALJj/O+fkUYlv7rk/iFZsIga7wrFN5NCV9dtwPfq1hs/eJBwF7/O4hgD9GlBUPvnWb3ETZRAp4XRVVRLIgDne5zd27XbNj75bCyYgIiICYsJlEDCNUdMkrI1TAGSggJMoCIiAiIgIiICIiAiIgIiICIiAiIgIiICIiAiIgIiICIiAiIgIiICIiB//9k="/>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0" name="AutoShape 18" descr="data:image/jpeg;base64,/9j/4AAQSkZJRgABAQAAAQABAAD/2wBDAAkGBwgHBgkIBwgKCgkLDRYPDQwMDRsUFRAWIB0iIiAdHx8kKDQsJCYxJx8fLT0tMTU3Ojo6Iys/RD84QzQ5Ojf/2wBDAQoKCg0MDRoPDxo3JR8lNzc3Nzc3Nzc3Nzc3Nzc3Nzc3Nzc3Nzc3Nzc3Nzc3Nzc3Nzc3Nzc3Nzc3Nzc3Nzc3Nzf/wAARCADhAOEDASIAAhEBAxEB/8QAHAABAQEBAQEBAQEAAAAAAAAAAAcIBgEFBAID/8QATBAAAQMCAQYICgcECAcAAAAAAAECAwQFEQYHCBIhdBciMTVVgZOyExQVQVFhcZGh0TI3UmNyorEjQmKSJTM0U2SClMEkJzZzwtLw/8QAFAEBAAAAAAAAAAAAAAAAAAAAAP/EABQRAQAAAAAAAAAAAAAAAAAAAAD/2gAMAwEAAhEDEQA/ALguwkeX+eSC2VElryWijraxrtR9S7jRMdyYNRPpr8PaM+uW01spo8m7TI5tZWM1ql8a8ZkS7EamHndt6vafTzUZtaXJqihud2gZLepWo7jpilKi/ut/i9K9SbOUOChyRzoZap4zda6ekgk2o2snWJuHqiYmzrRD/bgDvLtr73Q6y8vEepoEAZ+4Abv01Q9m8cAN36aoezeaBAGfuAG79NUPZvHADd+mqHs3mgQBn7gBu/TVD2bxwA3fpqh7N5oEAZ+4Abv01Q9m8cAN36aoezeaBAGfuAG79NUPZvHADd+mqHs3mgQBn7gBu/TVD2bxwA3fpqh7N5oEAZ+4Abv01Q9m8cAN36aoezeaBAGfuAG79NUPZvHADd+mqHs3mgQBn7gBu/TVD2bxwA3fpqh7N5oEAZ+4Abv01Q9m8cAN36aoezeaBAGfuAK8JtS9UOP/AG3n+Uub3OTkonjFjub6hjNupRVTsVT1xvwR3s2mhgBE8jM888NYlqy4pvAStdqLVtjVisX7xnm9qcno85aYpI5omSwva+N7Uc17VxRyLyKi+dDjc4+b635ZW970YyC7Rt/4eqRMFX0Nf6W/pyp6F4HMnlZW2q8S5FX5XsVr3tpUkXbFI3HWj9i4KqetPWBcweADPORUSZa56qy5VX7SCmmkqmou1NVioyJOriL1GhzPujfxsoru9drvFG7fa9DQQAAAAAAAAAAAAAB/EsjIo3ySvayNjVc5zlwRqJyqq+Ynl7zz5JWud0MEtTcXtXBXUkaKzH8TlRF9qYnCZ+8taipujsmKCVzKSmRq1equHhZFTFGr6Woips9PsQjoGnrHnmySuk7YJ5am3PcuCOq40RmP4mqqJ7VwKHHIyWNskb2vY9Ec1zVxRUXkVFMPFkzB5a1EFzbkvXyufS1COdRq5cfBPRMVan8Koi7PSnrAv4AAAAAAAAAAAADwz/n5oHWHLK1ZR0H7OWoRHq5P72JUwX3K33GgSMaSiJ5Ksi4bUqJU/KgHWcJ9n+yv8yAy741N9tQBW9Gzn+77o3voaCM+6NnP933RvfQ0EAAAAAAAAAAAAAAY8zgpKmXN/wDD/T8oTe7XXD4YHPlnz9ZEVMdwdlRboXSU0zWpWtYmKxPRMEf+FUREVfMqesjAA6LN2kq5d2DwP0/H4fdrJj8MTnS05hch6l1e3Km4wujp4mqlE16YLI5UwV+H2URVRPSq+oC8noAAAAAAAAAAAACM6SnNFl3iTuoWUjWkpzRZd4k7qAQIAAWHRs5/u+6N76GgjPujZz/d90b30NBAAAAAAAAAADxdgHpz14y3yYssqw3K90cUrVwdGj9d7fa1uKp1kZzr51Kq5Vc9mybqXQW+JyslqYnYOqFTlwVORns5fYSTHEDVj86mQz2qx98hc1yYKi08qoqfyHB3unzMXad06XHxKRyqrvE2Ssaq/hVitTqRCHAC5WODMxaJ2z+UfHZGLi1axkr2ov4UYjV60U7xmdTIZrUYy+wtaiYIiQSoifkMogDZllynsd92Wi60lU7lVkcia6f5eX4H1zEEM0sErJoJHxysXFr2OVHNX0oqchb81OdqaephseVU6PdIqMpq9+xdbzNk9OPmd7/SBcAAAAAAAAeHoAAjOkpzRZd4k7qFmIzpKc0WXeJO6gECAAFh0bOf7vuje+hoIz7o2c/3fdG99DQQAAAAAAAAA4rPBfXWHISvlhkVlRU4UsLkXaiv5VT1o1HKdqQPSQvPhbja7LG7iwRuqZUT7Tl1W+5Gu/mAjAP9IInzzMhiarpJHI1rU5VVVwRCz5W5orBk1khW3ee43B1RTwIqN1majpVwaifRxw1lTz8gEUAAAAAD1C42DM5k/fslqO60dyuKTVVKkjWq6NWtkw2ovF5EdihEJo3wyvilarXscrXNXlRU2KgGr802UEmUWRFBVVEiyVUONPO5dqq5mxFX1q3VXrOxILo33nwdddbJI7ZKxtTEnrbxXe9Fb7i9AAAAAAHh6AAIzpKc0WXeJO6hZiM6SnNFl3iTuoBAgABYdGzn+77o3voaCM+6NnP933RvfQ0EAAAAAAAAB4ZAzh3ny/lndbg12tE+dWRL92zit+CY9Zp3OHefIGRl1uDXasrIFZEv3j+K34qi9Rj8Dtszlm8s5f25r260NIq1UnqRm1v5tUp2kbd/F8n7daWOwfVzrK9E+wxP/Zye4/Jo32bUorre5G7ZXtpolX0N4zvirfccXn4u/lLL2anY7GKghZTphya2Gs74uw6gJ0AAAAA0fo83fx3JCotr3YyUFQqNT0Mfxk/NrkkzwWbyNl/cmMbqw1Tkqo/Y/av5tZOo+3o+3fxDLR9A92Edwp3MRP42cZvwRydZ1OkjZteltV7jbtje6llX1Lxm/FH+8CWZuLz5By1tVe52rEk6Ryr5tR/Fd7kXHqNemHkNg5v7z5fyNtNxc7Wkkp0bKv3jeK74oq9YHQgAAAAAAAEZ0lOaLLvEndQsxGdJTmiy7xJ3UAgQAAsOjZz/AHfdG99DQRn3Rs5/u+6N76GggAAAAAAAAIxpIXnwVutdljdxp5HVMqJ9lqarfernfykDO4zzXhbxnAuKtdjFRqlLH6tT6X5lcfFyFs/l/K61W1W60c1Q1ZU+7bxnflRQNM5A2+PJfN7b46n9n4GkWpqVXzOcivdj7McOoypeK+S6XWsuE/8AWVU75ne1yqv+5p3PRdvJGb64Ix2rJWatKz/OvG/KjjKwAAAAAB9LJy5vst/t9zjxxpahkqonnRFTFOtMUNTZx7UzKLIK508GEjnU/h4FTbi5nHbh7cMOsyOaxzSXfyzkBa5Xu1pYI/FpPbHxUx9rdVesDJxfdHC8+FtdzssjuNTypURIv2Xpg73K1P5iP5cWfyBlbdLYjdVkFQ7wSfdrxmflVD7mZe8LaM4FvRzsIqzGlk9ev9H8yNA1Senh6AAAAHh6AIzpKc0WXeJO6hZSNaSnNFl3iTuoBAgABYdGzn+77o3voaCM+6NnP933RvfNBAAAAAAAAAZozo5u77RZUV1fb7fUV1BWzOnZJTRrIrFcuKtcibUwVV28ipgdfmMyBuNorZr/AHylfSvWJYqWCVMH7fpPVP3diYJjt2r6sbQeAQjSSu+vWWmzMdsjY6plT1uXVb8Ed7yKHWZ1Lv5ay8u9S12tFHN4CP0asfF2e1UVes5MAAAAAAFy0bbvxbvZXu+zVRN/K/8A8CGnZ5obv5Hy/tcjnasVQ9aWT1o/Yn5tVeoCjZ9MgrjdK6HKCyUr6p3gkiqoYm4v4v0XonKuxcFw9CdXJ5qc3t8rcqaG43CgqKKgoZmzvkqI1jV7mri1rUXau1ExXkRMfUaVPQAAAAAAAABGdJTmiy7xJ3ULMRnSU5osu8Sd1AIEAALDo2c/3fdG980EZ90bOf7vuje+aCAAAAAAAAAHysqrq2x5OXK5uVEWlp3yNx87sOKnWuCH1SWaQt38SyOgtzHYSXCoRFTHlYzjL8dQDOL3Oe9znqqucuKqvnU/kAAAAAAAH9wyvhlZLE5WyMcjmuTlRU5FP4AG0snrmy82OguceGrVU7JcE8yqmKp1Lih9EmOj/ePH8iXUL3YyW+odGiY7dR3Gb8VcnUU4Dw9AAAAAAABGdJTmiy7xJ3ULMRnSU5osu8Sd1AIEAALDo2c/3fdG99DQRn3Rs5/u+6N76GggAAAAAAAAB+aroKOt1fHKSCfUx1fCxtfq4+jFD9IA+d5CtHRVD/pmfI5jOdaLZBkDe5YLdRxyNplVr2QNRU2pyKiHcHKZ1Pq8vu6r+qAZIXlLDo4RRS3e8pLGx6JTR4azUX95SOll0a+eb1u0feUD/HSOijivloSKNjEWlfijWon75IU5Sw6SfPtn3V/fI8nKBqzNtaLZPkHY5ZrdRySOpGK574GKqr61VDpfIVo6Kof9Mz5HyM2H1f2Hc2HUAfnpKGkotbxOlgg18NbwUaM1sOTHBD9AAAAAAAAAPAPSM6SnNFl3iTuoWUjWkpzRZd4k7qAQIAAWHRs5/u+6N76GgjPujZz/AHfdG99DQQAAAAAAAAAAADlM6v1eX3dV/VDqzlM6v1eX3dV/VAMjll0a+eb1u0feUjRZdGvnm9btH3lA/jST59s+6v75Hk5Sw6SfPtn3V/fI8nKBrrNh9X9h3Nh1By+bD6v7DubDqAAAAAAAeHoAAAARnSU5osu8Sd1CzEZ0lOaLLvEndQCBAACw6NnP933RvfQ0EZ90bOf7vuje+hoIAAAAAAAAAAABymdX6vL7uq/qh1ZymdX6vL7uq/qgGRyy6NfPF63aPvKRosujXzxet2j7ygfxpJ8+2fdX98jycpYdJPn2z7q/vkeTlA11mw+r+w7mw6g5fNh9X9h3Nh1AAAAeHoAAAAeHoAHhGtJTmiy7xJ3ULMRnSU5osu8Sd1AIEAALDo27MoLui8vijdn+dDQRnnNjImSueG4Wep/ZtndNSMx2Iq62vGvWjUw/EhoYAAAPD0AAAAB4D0AcpnUTHN7fd1X9UOrPy3Sgp7pbaq31jdanqYnRSIi7dVyYKBiZSy6Naf0xel/w0feU+bdsx2UtPXujtstJV0iu4krpfBuRP4mqnL7MSsZrcg25EWudJ52VFwq1as8jEXVajccGtx24Jiu3z4+oCbaSaf07Z1/wr++R5OU1RnUyBTLa2wLTTsguNIrlgfIi6j0dhi12G1ORFRduHWSm0ZjspaivZHc5KSkpEd+0lbL4Ryp/C1PP7cALRmwT/l/YdzYdQflttDBbLdTUFI3Up6aJsUbfQ1qYJ+h+oAAAAAAAHgHoAAEZ0lOabKn+Ik7qFmIHpD3BbjlBZ7FSJ4SaFivcxvnfKqI1vtwb+ZAI34N/2Xe4GjOB+l/vY/coA+Pn4yUqYaunyxs6PbJDqNq1j+kxWrxJerYi+xvrO4zaZeUeWVpYj3siu0DESqp8cMV+21PO1fhyejHsZYo5onxTMa+N7Va9jkxRyLsVFTzoQ/LPNHcrVcVveQU0jVY7XSlZJqSxL927zp6lXHzbQLmDP9tz0ZSWJ/iOVNnSomj2OV6LTTdaYKi+5D7bc/8AbcONYqtF9U7V/wBgLKCN8P1s6DrO2Z8hw/WzoKs7ZnyAsgI3w/WzoOs7ZnyHD9bOg6ztmAWM9I3w/wBs6DrO2Z8hw/2zoOs7ZnyAsZ6Rvh/tnQdZ2zPkOH+2dB1nbM+QFkBG+H62dB1nbM+Q4f7Z0HWdsz5AWQEb4f7Z0HWdsz5Dh/tnQdZ2zPkBZARvh/tnQdZ2zPkOH+2dB1nbM+QFkBG+H+2dB1nbM+Q4f7Z0HWdsz5AWM9I3w/2zoOs7ZnyHD9bOg6ztmfICyAjfD/bOg6ztmfIcP1s6DrO2Z8gLICNLn/tmGyxVnbM+R8m559LvcF8VydsbIZ5OKx0jlnevsaiImPvArOW2V1uyPtD62vejpXIqU9Mi8eZ/oT1elfN7kJFmjsVfljljUZZ3xquhhmWRiqmySfzI3+FiYezBqekZO5sMpcsbol5y6qaiCFyoqsld+3kT7KN5I2//ACJ5y7W6hpbZRQ0VBAyCmgajI42JgjUA/QD0ADwADhc7n/T6df6GXav+0P8AaAB/iAAAAAAAAAAAAAAAAAAAAAAAAAAP7i/rW+00bmQ/sEn4E/UACpHoAAAAf//Z"/>
          <p:cNvSpPr>
            <a:spLocks noChangeAspect="1" noChangeArrowheads="1"/>
          </p:cNvSpPr>
          <p:nvPr/>
        </p:nvSpPr>
        <p:spPr bwMode="auto">
          <a:xfrm>
            <a:off x="1222375" y="922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1" name="AutoShape 20" descr="data:image/jpeg;base64,/9j/4AAQSkZJRgABAQAAAQABAAD/2wBDAAkGBwgHBgkIBwgKCgkLDRYPDQwMDRsUFRAWIB0iIiAdHx8kKDQsJCYxJx8fLT0tMTU3Ojo6Iys/RD84QzQ5Ojf/2wBDAQoKCg0MDRoPDxo3JR8lNzc3Nzc3Nzc3Nzc3Nzc3Nzc3Nzc3Nzc3Nzc3Nzc3Nzc3Nzc3Nzc3Nzc3Nzc3Nzc3Nzf/wAARCADhAOEDASIAAhEBAxEB/8QAHAABAQEBAQEBAQEAAAAAAAAAAAcIBgEFBAID/8QATBAAAQMCAQYICgcECAcAAAAAAAECAwQFEQYHCBIhdBciMTVVgZOyExQVQVFhcZGh0TI3UmNyorEjQmKSJTM0U2SClMEkJzZzwtLw/8QAFAEBAAAAAAAAAAAAAAAAAAAAAP/EABQRAQAAAAAAAAAAAAAAAAAAAAD/2gAMAwEAAhEDEQA/ALguwkeX+eSC2VElryWijraxrtR9S7jRMdyYNRPpr8PaM+uW01spo8m7TI5tZWM1ql8a8ZkS7EamHndt6vafTzUZtaXJqihud2gZLepWo7jpilKi/ut/i9K9SbOUOChyRzoZap4zda6ekgk2o2snWJuHqiYmzrRD/bgDvLtr73Q6y8vEepoEAZ+4Abv01Q9m8cAN36aoezeaBAGfuAG79NUPZvHADd+mqHs3mgQBn7gBu/TVD2bxwA3fpqh7N5oEAZ+4Abv01Q9m8cAN36aoezeaBAGfuAG79NUPZvHADd+mqHs3mgQBn7gBu/TVD2bxwA3fpqh7N5oEAZ+4Abv01Q9m8cAN36aoezeaBAGfuAG79NUPZvHADd+mqHs3mgQBn7gBu/TVD2bxwA3fpqh7N5oEAZ+4Abv01Q9m8cAN36aoezeaBAGfuAK8JtS9UOP/AG3n+Uub3OTkonjFjub6hjNupRVTsVT1xvwR3s2mhgBE8jM888NYlqy4pvAStdqLVtjVisX7xnm9qcno85aYpI5omSwva+N7Uc17VxRyLyKi+dDjc4+b635ZW970YyC7Rt/4eqRMFX0Nf6W/pyp6F4HMnlZW2q8S5FX5XsVr3tpUkXbFI3HWj9i4KqetPWBcweADPORUSZa56qy5VX7SCmmkqmou1NVioyJOriL1GhzPujfxsoru9drvFG7fa9DQQAAAAAAAAAAAAAB/EsjIo3ySvayNjVc5zlwRqJyqq+Ynl7zz5JWud0MEtTcXtXBXUkaKzH8TlRF9qYnCZ+8taipujsmKCVzKSmRq1equHhZFTFGr6Woips9PsQjoGnrHnmySuk7YJ5am3PcuCOq40RmP4mqqJ7VwKHHIyWNskb2vY9Ec1zVxRUXkVFMPFkzB5a1EFzbkvXyufS1COdRq5cfBPRMVan8Koi7PSnrAv4AAAAAAAAAAAADwz/n5oHWHLK1ZR0H7OWoRHq5P72JUwX3K33GgSMaSiJ5Ksi4bUqJU/KgHWcJ9n+yv8yAy741N9tQBW9Gzn+77o3voaCM+6NnP933RvfQ0EAAAAAAAAAAAAAAY8zgpKmXN/wDD/T8oTe7XXD4YHPlnz9ZEVMdwdlRboXSU0zWpWtYmKxPRMEf+FUREVfMqesjAA6LN2kq5d2DwP0/H4fdrJj8MTnS05hch6l1e3Km4wujp4mqlE16YLI5UwV+H2URVRPSq+oC8noAAAAAAAAAAAACM6SnNFl3iTuoWUjWkpzRZd4k7qAQIAAWHRs5/u+6N76GgjPujZz/d90b30NBAAAAAAAAAADxdgHpz14y3yYssqw3K90cUrVwdGj9d7fa1uKp1kZzr51Kq5Vc9mybqXQW+JyslqYnYOqFTlwVORns5fYSTHEDVj86mQz2qx98hc1yYKi08qoqfyHB3unzMXad06XHxKRyqrvE2Ssaq/hVitTqRCHAC5WODMxaJ2z+UfHZGLi1axkr2ov4UYjV60U7xmdTIZrUYy+wtaiYIiQSoifkMogDZllynsd92Wi60lU7lVkcia6f5eX4H1zEEM0sErJoJHxysXFr2OVHNX0oqchb81OdqaephseVU6PdIqMpq9+xdbzNk9OPmd7/SBcAAAAAAAAeHoAAjOkpzRZd4k7qFmIzpKc0WXeJO6gECAAFh0bOf7vuje+hoIz7o2c/3fdG99DQQAAAAAAAAA4rPBfXWHISvlhkVlRU4UsLkXaiv5VT1o1HKdqQPSQvPhbja7LG7iwRuqZUT7Tl1W+5Gu/mAjAP9IInzzMhiarpJHI1rU5VVVwRCz5W5orBk1khW3ee43B1RTwIqN1majpVwaifRxw1lTz8gEUAAAAAD1C42DM5k/fslqO60dyuKTVVKkjWq6NWtkw2ovF5EdihEJo3wyvilarXscrXNXlRU2KgGr802UEmUWRFBVVEiyVUONPO5dqq5mxFX1q3VXrOxILo33nwdddbJI7ZKxtTEnrbxXe9Fb7i9AAAAAAHh6AAIzpKc0WXeJO6hZiM6SnNFl3iTuoBAgABYdGzn+77o3voaCM+6NnP933RvfQ0EAAAAAAAAB4ZAzh3ny/lndbg12tE+dWRL92zit+CY9Zp3OHefIGRl1uDXasrIFZEv3j+K34qi9Rj8Dtszlm8s5f25r260NIq1UnqRm1v5tUp2kbd/F8n7daWOwfVzrK9E+wxP/Zye4/Jo32bUorre5G7ZXtpolX0N4zvirfccXn4u/lLL2anY7GKghZTphya2Gs74uw6gJ0AAAAA0fo83fx3JCotr3YyUFQqNT0Mfxk/NrkkzwWbyNl/cmMbqw1Tkqo/Y/av5tZOo+3o+3fxDLR9A92Edwp3MRP42cZvwRydZ1OkjZteltV7jbtje6llX1Lxm/FH+8CWZuLz5By1tVe52rEk6Ryr5tR/Fd7kXHqNemHkNg5v7z5fyNtNxc7Wkkp0bKv3jeK74oq9YHQgAAAAAAAEZ0lOaLLvEndQsxGdJTmiy7xJ3UAgQAAsOjZz/AHfdG99DQRn3Rs5/u+6N76GggAAAAAAAAIxpIXnwVutdljdxp5HVMqJ9lqarfernfykDO4zzXhbxnAuKtdjFRqlLH6tT6X5lcfFyFs/l/K61W1W60c1Q1ZU+7bxnflRQNM5A2+PJfN7b46n9n4GkWpqVXzOcivdj7McOoypeK+S6XWsuE/8AWVU75ne1yqv+5p3PRdvJGb64Ix2rJWatKz/OvG/KjjKwAAAAAB9LJy5vst/t9zjxxpahkqonnRFTFOtMUNTZx7UzKLIK508GEjnU/h4FTbi5nHbh7cMOsyOaxzSXfyzkBa5Xu1pYI/FpPbHxUx9rdVesDJxfdHC8+FtdzssjuNTypURIv2Xpg73K1P5iP5cWfyBlbdLYjdVkFQ7wSfdrxmflVD7mZe8LaM4FvRzsIqzGlk9ev9H8yNA1Senh6AAAAHh6AIzpKc0WXeJO6hZSNaSnNFl3iTuoBAgABYdGzn+77o3voaCM+6NnP933RvfNBAAAAAAAAAZozo5u77RZUV1fb7fUV1BWzOnZJTRrIrFcuKtcibUwVV28ipgdfmMyBuNorZr/AHylfSvWJYqWCVMH7fpPVP3diYJjt2r6sbQeAQjSSu+vWWmzMdsjY6plT1uXVb8Ed7yKHWZ1Lv5ay8u9S12tFHN4CP0asfF2e1UVes5MAAAAAAFy0bbvxbvZXu+zVRN/K/8A8CGnZ5obv5Hy/tcjnasVQ9aWT1o/Yn5tVeoCjZ9MgrjdK6HKCyUr6p3gkiqoYm4v4v0XonKuxcFw9CdXJ5qc3t8rcqaG43CgqKKgoZmzvkqI1jV7mri1rUXau1ExXkRMfUaVPQAAAAAAAABGdJTmiy7xJ3ULMRnSU5osu8Sd1AIEAALDo2c/3fdG980EZ90bOf7vuje+aCAAAAAAAAAHysqrq2x5OXK5uVEWlp3yNx87sOKnWuCH1SWaQt38SyOgtzHYSXCoRFTHlYzjL8dQDOL3Oe9znqqucuKqvnU/kAAAAAAAH9wyvhlZLE5WyMcjmuTlRU5FP4AG0snrmy82OguceGrVU7JcE8yqmKp1Lih9EmOj/ePH8iXUL3YyW+odGiY7dR3Gb8VcnUU4Dw9AAAAAAABGdJTmiy7xJ3ULMRnSU5osu8Sd1AIEAALDo2c/3fdG99DQRn3Rs5/u+6N76GggAAAAAAAAB+aroKOt1fHKSCfUx1fCxtfq4+jFD9IA+d5CtHRVD/pmfI5jOdaLZBkDe5YLdRxyNplVr2QNRU2pyKiHcHKZ1Pq8vu6r+qAZIXlLDo4RRS3e8pLGx6JTR4azUX95SOll0a+eb1u0feUD/HSOijivloSKNjEWlfijWon75IU5Sw6SfPtn3V/fI8nKBqzNtaLZPkHY5ZrdRySOpGK574GKqr61VDpfIVo6Kof9Mz5HyM2H1f2Hc2HUAfnpKGkotbxOlgg18NbwUaM1sOTHBD9AAAAAAAAAPAPSM6SnNFl3iTuoWUjWkpzRZd4k7qAQIAAWHRs5/u+6N76GgjPujZz/AHfdG99DQQAAAAAAAAAAADlM6v1eX3dV/VDqzlM6v1eX3dV/VAMjll0a+eb1u0feUjRZdGvnm9btH3lA/jST59s+6v75Hk5Sw6SfPtn3V/fI8nKBrrNh9X9h3Nh1By+bD6v7DubDqAAAAAAAeHoAAAARnSU5osu8Sd1CzEZ0lOaLLvEndQCBAACw6NnP933RvfQ0EZ90bOf7vuje+hoIAAAAAAAAAAABymdX6vL7uq/qh1ZymdX6vL7uq/qgGRyy6NfPF63aPvKRosujXzxet2j7ygfxpJ8+2fdX98jycpYdJPn2z7q/vkeTlA11mw+r+w7mw6g5fNh9X9h3Nh1AAAAeHoAAAAeHoAHhGtJTmiy7xJ3ULMRnSU5osu8Sd1AIEAALDo27MoLui8vijdn+dDQRnnNjImSueG4Wep/ZtndNSMx2Iq62vGvWjUw/EhoYAAAPD0AAAAB4D0AcpnUTHN7fd1X9UOrPy3Sgp7pbaq31jdanqYnRSIi7dVyYKBiZSy6Naf0xel/w0feU+bdsx2UtPXujtstJV0iu4krpfBuRP4mqnL7MSsZrcg25EWudJ52VFwq1as8jEXVajccGtx24Jiu3z4+oCbaSaf07Z1/wr++R5OU1RnUyBTLa2wLTTsguNIrlgfIi6j0dhi12G1ORFRduHWSm0ZjspaivZHc5KSkpEd+0lbL4Ryp/C1PP7cALRmwT/l/YdzYdQflttDBbLdTUFI3Up6aJsUbfQ1qYJ+h+oAAAAAAAHgHoAAEZ0lOabKn+Ik7qFmIHpD3BbjlBZ7FSJ4SaFivcxvnfKqI1vtwb+ZAI34N/2Xe4GjOB+l/vY/coA+Pn4yUqYaunyxs6PbJDqNq1j+kxWrxJerYi+xvrO4zaZeUeWVpYj3siu0DESqp8cMV+21PO1fhyejHsZYo5onxTMa+N7Va9jkxRyLsVFTzoQ/LPNHcrVcVveQU0jVY7XSlZJqSxL927zp6lXHzbQLmDP9tz0ZSWJ/iOVNnSomj2OV6LTTdaYKi+5D7bc/8AbcONYqtF9U7V/wBgLKCN8P1s6DrO2Z8hw/WzoKs7ZnyAsgI3w/WzoOs7ZnyHD9bOg6ztmAWM9I3w/wBs6DrO2Z8hw/2zoOs7ZnyAsZ6Rvh/tnQdZ2zPkOH+2dB1nbM+QFkBG+H62dB1nbM+Q4f7Z0HWdsz5AWQEb4f7Z0HWdsz5Dh/tnQdZ2zPkBZARvh/tnQdZ2zPkOH+2dB1nbM+QFkBG+H+2dB1nbM+Q4f7Z0HWdsz5AWM9I3w/2zoOs7ZnyHD9bOg6ztmfICyAjfD/bOg6ztmfIcP1s6DrO2Z8gLICNLn/tmGyxVnbM+R8m559LvcF8VydsbIZ5OKx0jlnevsaiImPvArOW2V1uyPtD62vejpXIqU9Mi8eZ/oT1elfN7kJFmjsVfljljUZZ3xquhhmWRiqmySfzI3+FiYezBqekZO5sMpcsbol5y6qaiCFyoqsld+3kT7KN5I2//ACJ5y7W6hpbZRQ0VBAyCmgajI42JgjUA/QD0ADwADhc7n/T6df6GXav+0P8AaAB/iAAAAAAAAAAAAAAAAAAAAAAAAAAP7i/rW+00bmQ/sEn4E/UACpHoAAAAf//Z"/>
          <p:cNvSpPr>
            <a:spLocks noChangeAspect="1" noChangeArrowheads="1"/>
          </p:cNvSpPr>
          <p:nvPr/>
        </p:nvSpPr>
        <p:spPr bwMode="auto">
          <a:xfrm>
            <a:off x="1374775" y="1074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4" name="Rectangle 53"/>
          <p:cNvSpPr/>
          <p:nvPr/>
        </p:nvSpPr>
        <p:spPr>
          <a:xfrm>
            <a:off x="1979712" y="1639253"/>
            <a:ext cx="1149552" cy="1446550"/>
          </a:xfrm>
          <a:prstGeom prst="rect">
            <a:avLst/>
          </a:prstGeom>
          <a:noFill/>
          <a:scene3d>
            <a:camera prst="orthographicFront">
              <a:rot lat="0" lon="0" rev="0"/>
            </a:camera>
            <a:lightRig rig="glow" dir="t">
              <a:rot lat="0" lon="0" rev="3600000"/>
            </a:lightRig>
          </a:scene3d>
          <a:sp3d>
            <a:bevelT/>
          </a:sp3d>
        </p:spPr>
        <p:txBody>
          <a:bodyPr wrap="square" lIns="91440" tIns="45720" rIns="91440" bIns="45720">
            <a:spAutoFit/>
            <a:sp3d prstMaterial="softEdge">
              <a:bevelT w="29210" h="16510"/>
              <a:contourClr>
                <a:schemeClr val="accent4">
                  <a:alpha val="95000"/>
                </a:schemeClr>
              </a:contourClr>
            </a:sp3d>
          </a:bodyPr>
          <a:lstStyle/>
          <a:p>
            <a:pPr algn="ctr"/>
            <a:r>
              <a:rPr lang="en-US" sz="4400" b="1" dirty="0" smtClean="0">
                <a:ln>
                  <a:prstDash val="solid"/>
                </a:ln>
                <a:solidFill>
                  <a:srgbClr val="000000"/>
                </a:solidFill>
                <a:latin typeface="Arial Rounded MT Bold" pitchFamily="34" charset="0"/>
              </a:rPr>
              <a:t>$ € £ ¥</a:t>
            </a:r>
            <a:endParaRPr lang="en-US" sz="4400" b="1" dirty="0">
              <a:ln>
                <a:prstDash val="solid"/>
              </a:ln>
              <a:solidFill>
                <a:srgbClr val="000000"/>
              </a:solidFill>
              <a:latin typeface="Arial Rounded MT Bold" pitchFamily="34" charset="0"/>
            </a:endParaRPr>
          </a:p>
        </p:txBody>
      </p:sp>
      <p:pic>
        <p:nvPicPr>
          <p:cNvPr id="1046" name="Picture 2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09646" y="2070601"/>
            <a:ext cx="736368" cy="4268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2" name="AutoShape 28" descr="data:image/jpeg;base64,/9j/4AAQSkZJRgABAQAAAQABAAD/2wCEAAkGBhQSEBUUEhEWFRQVFxoZFhYYGB4cFxggHBoXGhsXGBwbISceHRojGR4YHzsgJTMpLSwsGiIxNTAtOiYtLCkBCQoKBQUFDQUFDSkYEhgpKSkpKSkpKSkpKSkpKSkpKSkpKSkpKSkpKSkpKSkpKSkpKSkpKSkpKSkpKSkpKSkpKf/AABEIAGwA9AMBIgACEQEDEQH/xAAbAAACAgMBAAAAAAAAAAAAAAAABQQGAQIDB//EAEUQAAIBAwMCBAQCBwQGCwEAAAECAwAEEQUSIRMxBiJBURQyYXEjgQckM0JSkaEWYoKSY3KTscHRFSU0Q0RUg6Ky0tMX/8QAFAEBAAAAAAAAAAAAAAAAAAAAAP/EABQRAQAAAAAAAAAAAAAAAAAAAAD/2gAMAwEAAhEDEQA/APcaKKKAooooCiiigKKKKAorhdX8ca7pHVF/iZgo/mTitdP1GOdN8Th0yRkdsqSpHPsQaCTRRRQFFFFAUVjNGaDNFYzWskoUZJwB3J4A+5oN81SdY8aSw337JvgIgEuJumSVkYnkHPKLmPOAfmOM4OH7+KbTsLuEntgSKx9fQEn0NefLqNw1rsEwZnuN0mLC5Zztn3dfPU2EEIrbBgBWwO3IeqxTBlDKQykAgg5BB5BBHBBFb1TvCusPDaRRSWlzvRcELAwROSRGm5iSqDCA5JwozTUeJJCfLp90eO5ES+vbzSA0DyiqjqfjpoGRZLGVS3mbMkR6cakB53EbsRGmRk/WraKDNFFFAUUUUBRRRQFFFFAUUUUBRRRQFFcrm5WNC7sFVRlmYgKB7kngD70ibWprny2abU9bmZCE/wDSjO1pD9TtT1y3YhYSai6lqiW8Zklbaq/QkkngKoHLOTgBRySQBVQ1edICY2vbu5nY7REsipy2SFPSQbMjnAy2BkA8mq3o/hye6LSHeY8ZDBnaPhSCsPVeTqOwyu/5AHOTJnYALnVba7naa5tbxxJt+FEcqlPljDLGyS7Rcb0yVUhxjgHGaleE/FsNpMkU09xEOlI1wLzKedWjVJkMoDEuoY7AW+b+6TSDQFWaaKIykS3LgTQ7F3RjbI+JEZfxEUKpzL1FxJgbTgm4JPd6dgNzCvGDuNsR2BSQlpLUgD5Zd8Qzw6jkA+g/SFZyEiCRrgg4IgjeTH32jAH1+tSR4jdjhLC6b6sI0A/N3FQ4jY6gcS26dfYGMc0aidQeA6t3K5wBJGSM9mzUm11Jrd1humJViFguD2kz2jlPZZvT0D8Y5JUB0/6Yuj2sCOf354x+flLVtNNetgLFbJ/eaWRyP8Cxrn/NTmjFAiOn3zHzXsKj16dqQ385JnH9K2/s/Kw89/cn/V6Sf/GOnWKzQJB4TjJy89zJ9GuJAP5IVrKeDLMHJto3P8Uo6rf5pNxp1WGag0jgCgBRgDsBwB9ABW+2lU/iyzRtr3turDuGmjB/kWrl/bSx/wDP2v8At4//ALUDo0u1vVehGCqGSVztiiBCmRz2UE8AYBYt6KCfSlt74+tEACSidmyFSLzbsDcTu4QKq+YsSAByTW/hyNZgLp3jlmdcZjcPHCpwTFEQcYyBlu7lc9gFUFGq6IUtjPOVmuEcT3O0cNFteOSFF+YxLA0oVTncQT8zGnXg6+L2qozh5ICYXb1Yx8K55P7SPZJ/jqBPoE41FZ16bKXyzlmWRI+mUMG3BEkZbDgZXD5Yg96W6Apsr0wZ8hKw45xt2s9nIO/7iy2xPqYY/agv9FFFAUUUUBRRRQFFFFAUVjdRuoMM4AyTgDvmkB8Smc7bKIzDJBnbK2y47kPjMv2jBB7bl7h1eWqyo0bqGR1Ksp7EEYI/lXkl54RjCyLFEjulxNDH1FUgLFbGRFJUKxYlQm5icA55oL1NYQxk3GoXKytD5/PhIYcc7kiyfMOMOxdvY84pXd+Kbi6DraQyRxr80m0mTHquMYR88dMbpOcERHzCmzaDGAGENrIvQSeNnikXJaRFCYW4wpAeM7hn5sV21S1eJ53jt7Z4VF3IIZIsrCLZwjKqvJtCnfG4CgAl38owMgx0vS1Ubru2uivJEBQbWO4k9R3kO5WO1imSCQOo0pAarE/6S4lO0xBcfxXVov2ODPnFUi60qaEynpWRMcU7nZbQxqpg6YkXzQSM4Yyx45X97JHFOZIrpDbJDLgSu8LlBDAqyBEdTG6W7sUYdXB2jsp4oGMHjgFj0IrMMc8xyvMwycncLaBl7843/WpUnie5bAR8sR8q6dcsB/jeSNf5il40WeS1s5JL+6R5pAHxISNsgkKAABBuA2ebGOPl5rnB4fJ0eSZp52uYxM5keebDGGSQlGRZAAjBNhA9D34FBCXQLkEdK2uDtOUj6UUEKnPLQlZjJbMeOVyuPmRuaZNrF1IktrJatcIo2SiaIl+RnY5hJjk8pRuou3IYeUEHPGTw6Uh1TqTyySwRnpFZZk2fqwkBA6rHJc85JB29u9SPCnhJRczRzOZQILVlIMqBwxuPO69VgTlcY7eXtQa6HrGpAzRR2+9ImRU6p3OmUVijM8kbsoyCCwJ5ALHuJlzrt+Ad728IGcl+muOOP/ESdvqKt2maPFbqVgiWNSdx2jGT2yx7k4AGT7VRrLS7fMaSQRAyXl5DMWjQFxi5kUFsZIxtI5zwKDjH4kneRUGp2xMjbQEuYmYZOAPJaEAkkAZbmp+p6fPCqde/kUudo2maUswBbASARkjaGJPHaoeoa0khmPUjLPY2z8SofxIZppGjB3Y3BmH8xVm8UXYils5WYKiXDb3bhFUwzAlm7KMkAE+pA9aCnGRcMUuLmVcjlYbz95iijMlyF5cFfuO1C+H42E7zCTdCyKY5beCSRjIQI9hlMuAzNjkjHrgVvda2ptX6IaST8VtqQyOpaO86sWdikcrvOc+/vTjU3e5i1F4Y5D+HE0O6N03vEGkwoYBj5wo/MUC6xtLwu0cPViETIrq0lrBgld4GLe3kyuGHPuTiujNdbGd3lCx3CwvsvDnzSIhYfqqg4Ljg4zg81NNy/wATcyLb3OHmtmUrFjcEUK4O4jOOf6VmRZXSSJbabM10sodlCogEkch3Etu7IRwDyRQcY/CBnuLsG7nLRSIiGQiQbelFKo5wy4kLHKFCeMk4GK5qNvHFK2y6h6qEgtuMD5DYYRtcMWkAPfbcL3ORwK9C0ckX18Md2gfP3iC4+/k/qKQgZmGVyF1C4BHPmBt2Jxj78j1wfegXJ4o1C05kTrx4yRMrROO/aWNZISg45ZmJ78VF17xbb3qo+yaCVcqZNgkTbuVjIskRZGEMqpPyRgRNnG41006ELYSC3Uwq/wAGDs3xjMl0yscJtwTGyKSpBIAyRxXGLSupEs8skbpNK1sV2EyLt6sZIutwkkA25w2VwSCD3oPR9A1Q3ECuV2OMpKn8EikrInPcBgcH1GD60zqneEtWs4reIm5iSSWCBnR7hScrCig4Zu+AATjnHNNpfGtkq7jdwlfVlcMB9yuQPzoHdFJf7XwenWP2tp//AM6i3Pj62RyhS4LgKSq20rMAwyCQqnAoLJRVPu/0o2sWOpFdIGzgvbSIOMfxgE9xyM4zzXAfpXgYEx21y4DiPyrHguRnaCZOTjPPbgnPBwF3oqg//wBgg2qzW8qb13KJHhVsEkA7TJkA4yM9xz60UFg8RFzJbRJM8XVldWaPbu8sMrgDcCO6g/lVa8V6XfwyQ/DXV7KjrJ1ioiYqw6fTIG1cDlyQO4U4wcVZdf8A+02BOB+sN/W3nAxSXWPHssLyAWqMidfDGZwSLdUZyVWBwmd/GTjjvyKCjy6ZqnRLE3xn3gbWVyjJ5dzApJ5X7nBBGMDGc1b/AA14UmMEnneGQXhmieWMMzAxLGS8Zbsw3jBOeBUm/wDHs0S82sW9WmEgM7bFEUtvFlWWEs2TMpxtGMHvWLTxpcSRSt04UZRD0yDIy/i3ElsS4YRtwY2bHB5ANAJ+jqQLGpviyRIsa5hXdsU2xAzuxn9Xj5x6t7jELxLooga6/Gd1ksNTlCPtwhc2xYKQoYqSf3icYraz8Z3huDG/QZFlEZKwupbNybfKsZiBwrtnBwV24Peol1dTXAlllZXMmmX4RUjKKu2SFCmS7Fjkd+PtQd/EemC3SfM7yl7DUZWZ9oILfBYAVAAFyvt3zTR/DggvdPImkfa0yhWCYwYDlvKox+zTjtz9arus3Rk+KEkm8x6ddxtIVVT3tZCSq8YCyKB7kN78WK3uWl1S3y7kRpdkb49h+aBMAeoAPzdjmg2t51+C0wBgSxtSBwDt2cEDvwMfyot1LaPdAdz8eF/2twP99V3TbZetpxIG4W+nshwM42zI4JwSMHZgAjO898camwiWeLaPO9/eDdsTuBI3zY3YIJGOc55oLZbRrNeXse4mOa3tmJGO0i3MZx7+VVOT9Kh+Bb4O8fI3NptkcZ/ga6V8fZiB+dR7K/eIb4VDM+kRSQ55y0HVIUjIOCZk+9KdIDCLT+nLIjtb3MXUiRCxC3Nuq8EMqjknIzjPr3oPVKV3Xhe0kcvJaQO7fMzQozH7krk1XvB93MZYd91JKs9ks2yXZlH3JuwVVTgb9vPtWlzf3JmZvjHjja8a3REjjbaBFkHlCSTIM9+2aCz/ANnbbn9Wh57/AISc/fip+yvPrl7jIJvrvabSedhtjjJaLoYC/h5CnqNx/q07v7qVrKzPUkRpXtxK6cN5wN3ocZYigs2KyBVK06xdiFa8vGPVkQnPBCmQLghQAQAMnnt9a18H3MrNau9xK4uLWZ3R23KGSW2VWXjI8rt6+tBd8UFa88XUroJasb+Ym6t5JyEhiYqVSKTYg6ZO3Dkc5Pbmu8zzAXjtfXI+FdAgPTUHMcL4cCPkFnx9qBmqBptTBXepWNSrZCn9X5TI5AII7c8monhjwXZSWNs72cJZoIXYhcEt0k82R6n39fXNNtK4v71cHDfDuPY5Qpx/kqP4d1eKDSrJ5W2hreBVG0lmPSXyqqgsTgE4A7A0Hnmu6IPiriIQSBRJ5ViicqFKqy4EUYyM7WxuYbhkhSADDitVjWVZLNxBsGJTZmN1YvyGZUDtxtwUYDLEBWxkerJ43tG+WR25I4hmPI7rwnce1VfUteN3fKqQrPCi5jhlMsKs4kEUryK8DCQx70wBwAWbkgbQRWelu5HTiuDAWMmFjcI/UigYORwpbekgJKkAy5VeSyyZfDk7WsqrpsoJR1UDplWyrADbNIZdm7Dd8/N5V9Xvg7xVFFCwnlEUXUYQIeo6om7aEErRoCpbBVCAyqyqewAft42tBj8Rxk7RmGbk4yFHk5bHOO9Ay1HUVgheWThEUsfUn2UD1YngD1JAHevLPEHgu8YRvJJD1ro9OUlnAR2D4VnAYujLiHYAoyqEZyxq4+JZlvbKRrd5VltXEiDa6MZEUOsbIwBIcMAD6Fgw5UVW9T+FdBumndZLmAZeeV32dOKZwI0bOfQjaSu4njAwHNf0U3KtIY5bePeu3gzZTzK24MMHdkYHOFDEKB3MqP8ARPIMMHt0cZAKo4YgsrbZWDL1EABULhcAjvgVbR44tdxXdLuAB2i3nzg8BsdPO0kEbu2RU6bX4VhjmL5jl2mMqrMW3jcuFUFuV57UFPt/0e3kbSGDUVhEsryuqxMwLucs3Mgx6DHPairInja2JIBlJU4OIJeDgHBygwdpB+xFFBr4swGs2P7t2hz7Dpygk+wxVa1zRLqRpRDbb0ka5AkWaMK8VzAFIw3IYTLGc4IwucnOKsq+ArMEkQDeeQ5LO6nGA6mQsAw9/oKgN+jOAtkueTn9jb5PHqejkn1yaBJqegXXwzSvb5mZph0kdGC9R7WQSM7sg2g2/YZOHBPY1ChlIS5hla3gLWyKnUuICS0U88y5VZO5SVeTgBlPoQasZ/RhEPleP6brO0I/PEKk5+9c4/A93GmE1AuBjy4eHPud0TlVP2Sgq1lq2LlmLW8Ya4ik811bHpqLi4lO/bISSY5WxjJyPYZPK41+CGI28ssSOlhfQLJ1UkErSPEyfsyxUlQW8+D5vvVqk8PX+wh5ZW8rBWS6VnXcuOcwQEjODw4zj6A0mi0S6hUb4dRyzbpOlPBKC+0KSWYrJt2gAL2GOBQQotbgZrjfcW8fxFjcqm6eNsF2XajMrEbsYJGfaneg6/H17Sedo4ENpIQXnjx5ntdqtzgHphWx77valsuqPEAPiLiI54+IZIj3PlHVnRW/LNbQ+GbpwGXrsTgq/Tsyh7eY5lJJ9MgjuaDtDdRothcyuiRRW9lGHDqIwfxusuechdsJ+nHuakxNBPMJ4phKI792BRw0arJbHLNjgDnGT2qB/ZS9DF1icN2DdG3L4574uRkZ54x9qJ/Dly3EsbHGOW0+GQnjuNtwfQYyR60DTwrqMU6WSwyqzrpjxsozuBxZYyPuGH1pZ4U1RFi09QGZkhulaFF3SoRcW8mCnzZGzGP+VcX8MMM/qwPAx/1Yvp64DnP8+1crGwlSdyLGeTCBYxHC9pBk4Y9URkySEEEgYK4du2eAtHg6GTq24aN1+Hs3jk6gVXDSSQso2g7tuI3AJGPL7g1m9tpYZGLQSOjagJ0Ma7yEEcYYsByDuLADucGkEej3EgdptPBdy+7G9IgHILgRRJGWVyBnqO5IUZJ7Uwi02Zfl01j3wEuJodueTtyzAAn90AZPJoM6xq5kUdO2utwsbqD/ALPKMSSfD9MZK456bHPYcZ71YPEls/wcIEbs0cts7qg3MBG6M2ADzgA8CkW1v39Kug4+V0uZXKHPBVnIx75+mMVli8Z8serR+pYski7hzkhi5x3G3GDnkZ5oJ+k60VA3W13uE8zlfh27M0m3k8fKyng1z8H2MyvbBoJI0t4bmJmkAGd81u0WMEk+RTk+4NQpPEDIT+NfrzzuiiYEj1UNHx9hxXA+LQo41CdSrDaJVtmU9iRIFKSMuGI7qc454oOdxqZFpZqsNzugtJI5F+HmyHNsqInyckv6jjjuKnXOorMl9EqTF7mVOjugmUMNkKgszRgKoZSCTjsfpUhdS6wDNqk8YGCTHbKkYP1dkkG3kcFvfOc1NsYjOCIdZMrIcL0+g2B/pQAd7Y9fL9gc5Cbp82dSux7RWw+/7c5/9wFJdPnCaLp0jcrGtozHBbaMIpOBk8bqln9H2ZuudQvOqVWMuGjUlBjKeWMDzEAlh5sjgipVt4BtYl2wCaAe0U8qjGMEY3beR64znnOaCtWXim26spF0cG9DqFJ2lDHGxcBVJwCxBz6g5qBe31tNaFFmV3W9mkjHUxLhuq6uuCHC5IwRgccVd18GgHd8Ze7uMn4hsHgAkrjYM4HYDnOMUv1nw90lTdc3EsbTRr05XDBd5CuQ23eTjJGScEnGM8Amj1i3hsJohNFDj4d4Yi6qUBitpMqGPPmy2RnnPemOs6vEGQ/FqwS6ifmaPATyhm752qx7nFSPDOlXTWdtIl+yh4ITsaFGCAwICFPlbIbzDJIBJyGpkmh3ShlS9QAg7SbZdyMezDayqRu7gqSRxkHzEEGoXqS2urSQyRyBCsisjBlzHbwuBlSRwyflS/TPh01V5A0UStLcqJEKLu/DsZMbxwR+0OM92J9TVxTSrx/2t6irnO2GHacHuu93c8c4YBT6/SqtHp5W+CgI7rPNGC6qEJaxhcFlQYGSgyQM4zQdtB8T24vAWvIubGBXJnTAdJJsqTu5PmP5D6jPe1uUXS9KdmAVTZ+YnAGYwnft3OPzp4hv1BytrJ7EPLF788rJ9Dj07ZOMnErX24Do2skZU7x1ZFYk44AMbLjG4YPfI7UFL8R+JEgvJx8RtDsjjaYyG/CiQnzK37ykflRVsFnOg2nT7ST2KMEUD+DDISdvbdwG74XO0FBZ6KKKAoopfqGvW8DBZ7iKInkCSRUJHuAxGRQT8UYpGvi6JsdGOebIyDHC+3/O4Vf610XVLpvlstn1lmRQf9kJD/SgbMvHPb1pLN4StVJdE+HbuXhYxfUlgmEP3YGuFxbTlDJd3qwRgZZYBsUf680uT+YCUqWxtpiPhrM3mM4muXdrcH3DS7yxPvGjD6igm6H4pHWEDs00bnbBdqv4crbS5iJHDSBAx3plCFPIYFateKRWfh+Q3EdxczLI8SusaRxBI0DhAxGS7lvLjO4D6Cn1BjFGKzRQY20YrNFBgCjFZooMYrBWtqKBVc+FrWRizW0W893CBZP864f+tQrrwJbyYDdRgOyu3VUfUCcPirFRQUyXwRJHzDOCP4Dvh7fwtbsqL+cb1zluruDG9p4wO5aMXcB9M7otlwOcckD7VdsUYoKzYeMSwy8QkUfNJav10Q8HEiALKjY527Tj3NdtWcXtv+qTQu0cityxZMryY3KHchIP3Hsanap4egnbe8eJAMLKhKSr34EiYcDntnH0pBqHhGUP1EkMzbcB8iK7UcnCTqNsg7DpyrtJ53DGKCw+H7Z47SCOTiRIY1cDkblRQ3PY85pjVQ0vxTKpKTRtJswWwm25jHHMsA+df9JCWDc4UYqzafqEc6CSJw6N2ZTkfb6EdsHketBJqkzNt1IE9jehfzbT8DP5jFXaqTqGPinJ/d1C2x+dui/8aC7VjFZooCiiigKKKKAzSa41e1imfzIZsASCNd82B8u9YwXx7buKm6lpcc6hZQWUENt3MAcZ4YKRuX+6cg+1b2VhHEgSKNY0HZUUKo+wUAUCz/pa4l4gtCo/juG2D7hF3O3vg7M/xCtotGnbJmvHJJ7RKsSj7fM+PuxpwhragT2/hS2Vw/RDyA5EkuZZAf7rSFiv+HFNxWaKAooooCiiigKKKKAooooCiiigKKKKAooooCiiigW6rokc4UtlXTPTlQ7ZYyRyUb0zgZByDgZBqvfByLOQHWK9IJV8YgvVUf8AeoORIvYlfMoIKkr5Rc6R+L7cNayN2aFGmjYd0eIblYf7iPUEg8E0EjQ9bE6sGQxTxkCaFj5oyc4wf3kbBKuOGAPqCBWdeV/iHjCSMz3dnMhWNiAq9JXYuBtAARu5z9KceMj0rWS6Tia2Rnjb3wMmNveNsDK/QEYIBD1W5/l/x/5UHWiiigKKKKD/2Q=="/>
          <p:cNvSpPr>
            <a:spLocks noChangeAspect="1" noChangeArrowheads="1"/>
          </p:cNvSpPr>
          <p:nvPr/>
        </p:nvSpPr>
        <p:spPr bwMode="auto">
          <a:xfrm>
            <a:off x="1527175" y="1227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1055" name="Picture 31" descr="http://t0.gstatic.com/images?q=tbn:ANd9GcQbijhSC_tBLF4oYj6yNaK9R0BdtzmR4un0Xho_-KDZHcXQYCb9"/>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b="13210"/>
          <a:stretch/>
        </p:blipFill>
        <p:spPr bwMode="auto">
          <a:xfrm>
            <a:off x="5654181" y="1402852"/>
            <a:ext cx="747239" cy="648528"/>
          </a:xfrm>
          <a:prstGeom prst="rect">
            <a:avLst/>
          </a:prstGeom>
          <a:noFill/>
          <a:extLst>
            <a:ext uri="{909E8E84-426E-40DD-AFC4-6F175D3DCCD1}">
              <a14:hiddenFill xmlns="" xmlns:a14="http://schemas.microsoft.com/office/drawing/2010/main">
                <a:solidFill>
                  <a:srgbClr val="FFFFFF"/>
                </a:solidFill>
              </a14:hiddenFill>
            </a:ext>
          </a:extLst>
        </p:spPr>
      </p:pic>
      <p:pic>
        <p:nvPicPr>
          <p:cNvPr id="1057" name="Picture 33" descr="http://t0.gstatic.com/images?q=tbn:ANd9GcRg4djiY8WUaTrt1YaGdlXwHNivGFEdyFB1G3kJ3e1pts7iKeL2L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001978" y="1677433"/>
            <a:ext cx="1242430" cy="1185956"/>
          </a:xfrm>
          <a:prstGeom prst="rect">
            <a:avLst/>
          </a:prstGeom>
          <a:noFill/>
          <a:extLst>
            <a:ext uri="{909E8E84-426E-40DD-AFC4-6F175D3DCCD1}">
              <a14:hiddenFill xmlns="" xmlns:a14="http://schemas.microsoft.com/office/drawing/2010/main">
                <a:solidFill>
                  <a:srgbClr val="FFFFFF"/>
                </a:solidFill>
              </a14:hiddenFill>
            </a:ext>
          </a:extLst>
        </p:spPr>
      </p:pic>
      <p:pic>
        <p:nvPicPr>
          <p:cNvPr id="62" name="Picture 2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51520" y="2436077"/>
            <a:ext cx="572417" cy="5724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3" name="Picture 2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36984" y="2436077"/>
            <a:ext cx="572417" cy="5724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4" name="Picture 2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36984" y="1784393"/>
            <a:ext cx="572417" cy="5724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5" name="Picture 2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55167" y="1783269"/>
            <a:ext cx="572417" cy="5724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3" name="Rectangle 52"/>
          <p:cNvSpPr/>
          <p:nvPr/>
        </p:nvSpPr>
        <p:spPr>
          <a:xfrm>
            <a:off x="3347864" y="1484784"/>
            <a:ext cx="4889621" cy="3129583"/>
          </a:xfrm>
          <a:prstGeom prst="rect">
            <a:avLst/>
          </a:prstGeom>
          <a:noFill/>
          <a:ln w="1397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Title 1"/>
          <p:cNvSpPr txBox="1">
            <a:spLocks/>
          </p:cNvSpPr>
          <p:nvPr/>
        </p:nvSpPr>
        <p:spPr>
          <a:xfrm>
            <a:off x="4056236" y="5112014"/>
            <a:ext cx="4185891" cy="11128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900" b="1" dirty="0" err="1" smtClean="0">
                <a:solidFill>
                  <a:srgbClr val="BD582C">
                    <a:lumMod val="75000"/>
                  </a:srgbClr>
                </a:solidFill>
                <a:latin typeface="Arial Black" pitchFamily="34" charset="0"/>
              </a:rPr>
              <a:t>Oportunidades</a:t>
            </a:r>
            <a:r>
              <a:rPr lang="fr-FR" sz="3900" b="1" dirty="0" smtClean="0">
                <a:solidFill>
                  <a:srgbClr val="BD582C">
                    <a:lumMod val="75000"/>
                  </a:srgbClr>
                </a:solidFill>
                <a:latin typeface="Arial Black" pitchFamily="34" charset="0"/>
              </a:rPr>
              <a:t> de CPS</a:t>
            </a:r>
            <a:endParaRPr lang="en-US" sz="3900" b="1" dirty="0">
              <a:solidFill>
                <a:srgbClr val="BD582C">
                  <a:lumMod val="75000"/>
                </a:srgbClr>
              </a:solidFill>
              <a:latin typeface="Arial Black" pitchFamily="34" charset="0"/>
            </a:endParaRPr>
          </a:p>
        </p:txBody>
      </p:sp>
      <p:sp>
        <p:nvSpPr>
          <p:cNvPr id="69" name="TextBox 68"/>
          <p:cNvSpPr txBox="1"/>
          <p:nvPr/>
        </p:nvSpPr>
        <p:spPr>
          <a:xfrm>
            <a:off x="917575" y="4733452"/>
            <a:ext cx="1562818" cy="1785104"/>
          </a:xfrm>
          <a:prstGeom prst="rect">
            <a:avLst/>
          </a:prstGeom>
          <a:solidFill>
            <a:schemeClr val="bg2">
              <a:lumMod val="90000"/>
            </a:schemeClr>
          </a:solidFill>
        </p:spPr>
        <p:txBody>
          <a:bodyPr wrap="square" rtlCol="0">
            <a:spAutoFit/>
          </a:bodyPr>
          <a:lstStyle/>
          <a:p>
            <a:pPr algn="ctr"/>
            <a:r>
              <a:rPr lang="es-ES" sz="2000" dirty="0" smtClean="0">
                <a:solidFill>
                  <a:srgbClr val="000000"/>
                </a:solidFill>
              </a:rPr>
              <a:t>Impactos</a:t>
            </a:r>
          </a:p>
          <a:p>
            <a:pPr algn="ctr"/>
            <a:endParaRPr lang="es-ES" dirty="0" smtClean="0">
              <a:solidFill>
                <a:srgbClr val="000000"/>
              </a:solidFill>
            </a:endParaRPr>
          </a:p>
          <a:p>
            <a:pPr algn="ctr"/>
            <a:r>
              <a:rPr lang="es-ES" dirty="0" smtClean="0">
                <a:solidFill>
                  <a:srgbClr val="000000"/>
                </a:solidFill>
              </a:rPr>
              <a:t>(clima, biodiversidad, salud y escasez)</a:t>
            </a:r>
            <a:endParaRPr lang="es-ES" sz="1600" dirty="0">
              <a:solidFill>
                <a:srgbClr val="000000"/>
              </a:solidFill>
            </a:endParaRPr>
          </a:p>
        </p:txBody>
      </p:sp>
      <p:pic>
        <p:nvPicPr>
          <p:cNvPr id="70" name="Picture 69"/>
          <p:cNvPicPr>
            <a:picLocks noChangeAspect="1"/>
          </p:cNvPicPr>
          <p:nvPr/>
        </p:nvPicPr>
        <p:blipFill rotWithShape="1">
          <a:blip r:embed="rId7" cstate="print">
            <a:extLst>
              <a:ext uri="{28A0092B-C50C-407E-A947-70E740481C1C}">
                <a14:useLocalDpi xmlns="" xmlns:a14="http://schemas.microsoft.com/office/drawing/2010/main"/>
              </a:ext>
            </a:extLst>
          </a:blip>
          <a:srcRect r="46690"/>
          <a:stretch/>
        </p:blipFill>
        <p:spPr>
          <a:xfrm>
            <a:off x="2483768" y="4653136"/>
            <a:ext cx="1698903" cy="2124548"/>
          </a:xfrm>
          <a:prstGeom prst="rect">
            <a:avLst/>
          </a:prstGeom>
        </p:spPr>
      </p:pic>
      <p:sp>
        <p:nvSpPr>
          <p:cNvPr id="3" name="AutoShape 2" descr="data:image/jpeg;base64,/9j/4AAQSkZJRgABAQAAAQABAAD/2wBDAAkGBwgHBgkIBwgKCgkLDRYPDQwMDRsUFRAWIB0iIiAdHx8kKDQsJCYxJx8fLT0tMTU3Ojo6Iys/RD84QzQ5Ojf/2wBDAQoKCg0MDRoPDxo3JR8lNzc3Nzc3Nzc3Nzc3Nzc3Nzc3Nzc3Nzc3Nzc3Nzc3Nzc3Nzc3Nzc3Nzc3Nzc3Nzc3Nzf/wAARCAC6AQ8DASIAAhEBAxEB/8QAHAABAAIDAQEBAAAAAAAAAAAAAAEGAwUHBAII/8QAOxAAAgIBAgQDBQUGBgMBAAAAAAECAwQFEQYSITETQVEiYXGBkQcUMrHBFSNSodHhFiQzQnKSU2Lwgv/EABoBAQADAQEBAAAAAAAAAAAAAAACAwQBBQb/xAAqEQEAAgICAQMDAgcAAAAAAAAAAQIDEQQSIQUxQRNRcQZhFSIygcHh8f/aAAwDAQACEQMRAD8A7iAAAAAAAAAAAIJAAAAAAAYIYGDMy6cPHnfkTUK492/yKvfxm1Y1j4acN+9k9m/oj447un4+LRv+75XPb1e+xVS2lImNyy5ctotqHQ9F4gx9Ul4XK6b9t+RvfmXuZuUcs02c69QxZ1b86ujtt8TqaI3rqVuG83jykAEFoAAAAAAAAAAAAAAAAAAAAAAAAAAAAAAAACDBnZlODjSvyJqFcfP19yDkzpn3Nfma3p2HPkvyYc67xj7TX0KfrHEmXnuVdDePR25Yv2pfF/ojRltcf3Z78jX9K6629N17HisXNpWTW/Y5pcvNv5dSsz0fUoWcjw7m32cY7p/NdDwHswdUzcCSeNfKMf4G94v5E4iax4U2vW87ssnDfDdtGRDMz0oyh1rq33afqy2LoavQNWhquLz7KF0HtZBeXvXuZtCm0zM+WzHFYr/KkAEUwAAAAAAAAAAAAAAAAAAAAAAAAAAAAAAAEMpnHWW5ZNGJF+zCPiSXvfRfk/qXNnNuJLXfruW+ranyJfBJE8ceVOedV02vDPD9ObjrMzeaUHJqFa6J7ebNXxFfVdqU68aMYUUfu4Rgtl07v6lwyLFovDi26TrqUI/83/fqc779/qTp5nanJEVrFYDJTTbfJxprlOSTk1Fb7Jd2Yy9cG6csfAeVZH95kdt12h5fXv8AQna3WFeOnedKzw5n/s/VKpye1VnsWfB+fyZ0hHN+ItOenajZGMWqbHzVvy2fl8jbaRxY64wp1GDlFLZWwXVfFefyK717eYXYr9J62XMGDFyqMupW49sbIPs4szlTUAAAAAAAAAAAAAAAAAAABuQBIPHqGp4Om1xsz8qrHhJ7Rdktt2efG4i0fKuhTjali2WTe0YRsW7fuOTaInW1kYsk17RWdfhsySCTqtBIAAAAQzVWaBgWah99nXJ283M1zey367G1A25MRPuqfHlzVWJQu0pSm/lsl+bKeWPjmzm1OmtP8FPVfFs0OLj25eRCiiPNZN7JGinirFl83l8R5eaPOm4brmS77eZ1TDnVZjVTx2nS4rk29PI5fl412HfKnJrcLI90yy8GaryTenXS6S9qpv181+pHJG43CWG3W2pWzJxqcmp15FULIPyktyuahwfRZvPBtdUv4J+1H69/zLQNiqLTHs1WpW3urXDOh5umZdtuRZBVyhy8kJN8z37ssxGxImdyVrFY1AADiQAAAAAAAAAAAAAhnPuIuL9Qjn34uC1j11TcHJx3m2vPr2OhHhzdK0/Olz5eHTbPb8Uoe19e4HNK+KNbhYpLPsk9/wAMopp/LYt+p8W16LoGPlarBLPur3hixe0pP19y9TZXaPRhY856NgYccxLauVkdkn6t7NlGh9ner6lrf3ziHPqtrk+a11yblL0it10RVlteI1SPLfwcPGvab8i+qx8fM/sr+DauLtceZxLqlGNi1v8A05WKO6/hgvJerNNmWVaXxPZdgThKnHy+emVb3i4qW62923Q7YuEOHeVL9j4nRf8AjRQ+Jfs51C7Wb7NGx8avCls4Q8Tl26Lfp8THlwZIrEx5nb6Tg+rcS+W1bT0p11ETrX/XVce2N9FdsHvCyKkn7mjKajhbGzMLQcLF1BRWRTWoS5Zbp7dF1+Gxtj0I8w+PyVit5iJ3EBIB1BBIAEBkng1rPjpun2ZEtubtBesn2DkzqNqPxVcr9cyGnuobQ+i/rubXgXDUrMjMkvwrw4fPq/0KtKU7bHKW8pzlu/VtnSdAwHp2mVUS/wBR+1Z/yf8A9t8i6/iumXFHa/Zj17SK9UxXFbRvgt65+/0fuOetXYuQ01Ku6qXzi0dXKDxpT4WtOflbXGX06foRxz8JZ6+O0Ljo2b+0NOpyeilJbSS8pLoz3FW4EucsPJpb/BYpLr6r+xaSFo1K7HO6xIADiYAAAAAAAAAAAAAAACs8X8R2aMqqMWuMsi2LkpT/AAxXbt5spdvE+tWT5nqFkfdBJL8jpupaVhanWq82iNqj+F9nH4NGqr4M0WE+Z0WT/wDWVr2A8PBGuajqdt9Ob+9rrjuruVJp79nt3/sW8w4uNRiUqnFqhVWu0YLZGbcCSCQAAAAEEgAeTUNRw9Nq8XNvhVF9t+7+C8zS/wCNtG5tue/b18JgWRnPeKdU/aGe66pb49G8Y7dpPzf6FxrzsbV8C/8AZ2VCblBx3XeDa6boqGHwvqNuSq8ivwak/asbT6e71LKajzKjN2mIiGfg7S/vOV99uj+6pfsb/wC6f9v6FuyNTwMWXLkZuPVLttO1Jmv1rCyMfhy3F0eMo2RilFQftNb+1t72tzldlc6rHG2EoT81JbMhadysx06V07Vj5WPkx5se6u2PrXNS/Iq3HlHTEyEvOUG/5r9SncP42oXajTLTI2KxTW9kU+WK367vtt7jqufg0ahjSx8mLlBvfp0afqhWdTsyV7VmFX4Cf+YzF6wh+bLmazSNGxtKVn3dzlKzbmlN9dl5FP1/jDUoZ9+Nh8uNXVNw35U5vZ7b9ex207nZjrNa6l0MHKaOLdbqmpPM8Rfw2Qi1+R0DhrV3rOmrIlX4dkZOE0u26819SKbbAAAAAAAAAAAAAAAAGt4g1T9kaZbl+H4kotRjHycn0W/uNkYsiivJqlVfXGyua2lGS3TA5PmcSavlzcrM62Cf+yp8kV8kZdK4i1nHyq405NuRzSS8Gx86n7vVfIulvBOjWTclXdWn/tha9l9TYaZoGm6XLnxMaKs228ST5pfV9gNlFtxTa2foRbZCmudlklGEE5Sk+yS7n2YM3GrzMS7GuTddsXGWz2ezAp+ocfRjZKGn4niRXay2W2//AOV/Uw4fH9qmlm4MHBvrKmTTXyff6mHM4CzYWP7nk02Q36eJvFr49zJp/AN7sjLUMquMF3hTu2/m+wF4w8mrMxqsmiXNVbFSi/cZjHj0V41FdFMVGuuKjGK8kjKBSuNeH9R1DMjmYa8eCgo+FvtKPw377lRWh6s58i03K5vfU0vr2OxkbAVLgrh7L0y23Lzn4c7IckaU99lvvu9i2gkCNj5nVXZ/qVxl/wAkmfYA+YxjFbRSS9EiSQBBp9W4Z0zVbXdfVKFz72VS5W/j5M3IAqtPAmlQnzWW5Vq/hlNJfyRY8PEowseNGLVGqqPaMTOGB4c7VsDT2lmZdVUn2jJ9foup56OJdGvmoV6hTzPtzNx/M59xNpWoYmp5N2RVZZXbZKUbkm00306+RpIpzfLH2pei6sDuMZKSTi00+zXmSVngPHzsbSZxzozhB2b0wn3Udl5eS3LMAAAAAAAAAAAAAAAAAAAAEMkACCQAAAAACCSCQAIJAAAAAAI2T8j5VcE91GKfuR9lI4g40txcy3E06mt+FJxlbZ13a77IC7dCTmNXG2sQnvOVE1v+GVe35Fv4Z4kq1uM65V+Dk1reUN9016oDfgAAAAAAAAAAAAAAAAEASAAAAAAgkAAAAI8yQAIJAAAAAAIZUOI+DXn5U8zAtjXbY951z/DJ+qfkXAbgcvXBWtOfK6qUv4vFWxauFuF/2NZPJyLlbkSjypQXsxXn8SzAAAAAAAAAAAAAAAAAAAAAIJAgkAAAAAIJAAAAAAAAAAADS8VavPRtM8emCldZNVw5uyeze7+hzq/iHWLpuc9RyE35QnyL6I6jq+mY+rYUsXKT5W04yj3i12aKJmcC6nVP/K2UZEPJuXI/mn/UDxafxZq+HNOWS8ivzhd7W/z7nStJz69T0+nMqTUbF+F90+zRQMXgfVbbEsiVFEPOXPzP6I6BpeDVpmBViUbuFa23fdvzYHrBDaXcbgGNzWcTahfpWh5efi1wttohzqE99mvPt7jmEvtU1nfpiYSXptL+pTkz0xzqz0eH6XyebWbYY3Efu7EDksftN1yMFOzSqHD+Llml9T2YP2spySz9KaW/WVFu+3ya/UjHKxfddb0LnRHiu/xMS6eDU6FxDpuvUO3TshT5fx1yXLOHxRtS+JiY3Dyr0tjtNbxqYSADqICCQAAAAACCQAAAAAAAAAAAAAAAAAAAAGo4o1G7S9HuycaO9qajFtbqO723NuYcvGqy8ezHyIKdVkdpRfmgONZWblZljnlZFtsn5zk3/I+8LUs3Bmp4mVbU15KXR/LsWbUuA8qucp6dfXbX5QtfLJe7fs/5Hip4K1myajOFNUfOUrU1/LcC0aPqX+JuHsyjIio3qEqrOVdHuujX/wB5HCJwdc5QktnFuLXvR+huHNDr0TDlUrHbbY1Kye2yb9EvQ4dxZifceJdSx0koxvk0l6PqvzPP59fEWfXfpTNrJkxfeIl03hfjXQ6uHsGnUs6FeTXSq7Iyg29108l7tymfaLqug6pl0WaLWnbHfxro18kZry+L95m4A4V0ziXEy3mXZNd9FiS8KSS5WundPzTNxq/2VxhRKzSM+yVkVuqshL2vdzLbb6HJ+tlxeIjSzH/DeDz5mb2i0T/bz+PhovsxwtRs4lx8rFrsjjV7+PY1tFx27b+b32O2o/P2j8U63oVqhj5Vnh1vllj3e1Dp3W3l8tjs/CfEFPEWlQzKo+HYnyW1778kl+nmWcO9OvSPdj/UfG5E5Y5Fojr7RMf5bsAG18yAAAAEBDJDAAEACQAAAAAAAQSAAAAAAAAAAAAAAAQzjP2raddDid5NVNkoX0xk5RrbSa6Pqvgjsz7ny0n0a3Kc2OMlest/pvOtws/1axv40/P3DPEmbwzffbiV1Sd0VGUbk9ujN3l/afreRRKquvEolJbc8IttfDdnYnTU31qh/wBUFj0rtTX/ANUURgvWOsX8PYy+q8bNk+rk48Tb8/6fnXD0rUtTu2xMPIvnN7uSg9m35t9js/2fcOXcPaTOvLmnkZE/EsjF7qHTZIs8YqK2ikl6JH0u5PDxq457b3LJ6l63l5tPpdYrV//Z"/>
          <p:cNvSpPr>
            <a:spLocks noChangeAspect="1" noChangeArrowheads="1"/>
          </p:cNvSpPr>
          <p:nvPr/>
        </p:nvSpPr>
        <p:spPr bwMode="auto">
          <a:xfrm>
            <a:off x="1679575" y="1379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1027" name="Picture 3"/>
          <p:cNvPicPr>
            <a:picLocks noChangeAspect="1" noChangeArrowheads="1"/>
          </p:cNvPicPr>
          <p:nvPr/>
        </p:nvPicPr>
        <p:blipFill>
          <a:blip r:embed="rId8" cstate="print">
            <a:biLevel thresh="75000"/>
            <a:extLst>
              <a:ext uri="{BEBA8EAE-BF5A-486C-A8C5-ECC9F3942E4B}">
                <a14:imgProps xmlns="" xmlns:a14="http://schemas.microsoft.com/office/drawing/2010/main">
                  <a14:imgLayer r:embed="rId9">
                    <a14:imgEffect>
                      <a14:saturation sat="0"/>
                    </a14:imgEffect>
                    <a14:imgEffect>
                      <a14:brightnessContrast contrast="-9000"/>
                    </a14:imgEffect>
                  </a14:imgLayer>
                </a14:imgProps>
              </a:ext>
              <a:ext uri="{28A0092B-C50C-407E-A947-70E740481C1C}">
                <a14:useLocalDpi xmlns="" xmlns:a14="http://schemas.microsoft.com/office/drawing/2010/main" val="0"/>
              </a:ext>
            </a:extLst>
          </a:blip>
          <a:srcRect/>
          <a:stretch>
            <a:fillRect/>
          </a:stretch>
        </p:blipFill>
        <p:spPr bwMode="auto">
          <a:xfrm>
            <a:off x="3347864" y="1684339"/>
            <a:ext cx="1699445" cy="12664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AutoShape 5" descr="data:image/jpeg;base64,/9j/4AAQSkZJRgABAQAAAQABAAD/2wCEAAkGBhQSERQUERQQFRQUFBQUFxEVGBkdFRYYFBQVFBcXGBcZHyYgGBsjGRUUHzAgJCcpLCwtFR8xNTAqNSYrLCkBCQoKDgwOGg8PGSkhHyQuKSwvLy4tNTI1LzQqNSwpLy00KjQsLTU0LiwsLCkpNSkpNSwpLDUpNSkpLCksNDEsNf/AABEIAJcBTgMBIgACEQEDEQH/xAAcAAEAAgMBAQEAAAAAAAAAAAAABQYEBwgDAgH/xABMEAACAQMABQcGCgcGBgMBAAABAgMABBEFBhIhMQcTMkFRYZEzcXKBobEIFCIjQlKCkqKyFTRDU2JzwRYXJGOzwkR0g5Oj0VTS4SX/xAAaAQEAAwEBAQAAAAAAAAAAAAAAAgMEAQUG/8QAMxEBAAIBAgIHBAoDAAAAAAAAAAECAwQRITEFBjJBcYGREhNR0RQiM0JDcqGxweFSYYL/2gAMAwEAAhEDEQA/AN40pSgUpSgUpSgUpSgUpSgUqta4coVno1c3EmZCMrAmGlb7OfkjvYgVorXHlzvbvKW/+FhO7EZ+dYfxS7iPMuPOaDf2mddLS1YRyygynhbxhpJj2YijBb1kAVHf2kv5/wBV0eY1PCa+lEf/AIYw8njs1y1Zax3MIIhnni2slubdkLZ+sVILevNH1iuTvNxcnvMr/wDug6l/Q2lJcGW/gg7UtrYH8c7N+Wv06hFzmbSGlZO1ROIlPqhRPfXLcWs12vRubpfNLIPc1Sdnyl6Ti6N7dH03LjwfNB0k3JjYnprcv6d1cn3yV8/3UaM67SM95aQnxLZrU2qXwhLmORV0gqTRHc0qKFlX+LC4VvNgeet/2N6k0aSxMHjkUOrjgysMgj1UFZ/uo0X/APDi8X/+1fq8l1gOhHOn8u5uV9gkq2UoKmeT4Kcw32lYexRcs6/dmDih0LpOLJhv4Zx1R3duM/8AdgKnxU1bKUFS/tVeQfrmj5So3c9ZOJ1PaeaOxKB9k1naK17srhtiO4jEmcczJmOUHs5uQK3sqfrB0poK3uV2bmGGZeyRFbHmyN3qoM6lVL+75Yv1C6vbTHCNZOcgz/Jn2h6lIpz+lrfpR2d8g642NvOfOr7UZP2loLbSqovKPbocXkd1ZNnH+JiIjJ7pk2oyPtCrHZaQimUPDJHIh4PGwZT61JFBkUpSgUpSgUpSgUpSgUpSgUpSgUpSgUpSgUpSgUpSgUpVc1017ttGRbdw2XYHm4FxzkhHYOpe1juHnwCE5fX0cMbSTOkcaDLO5AUDvJrRmv3L87lodF5RN4N2w+W38tT0B/Ed/cta+135Q7rScm1M2zEp+bt0J5tOwn6zfxH1YG6qvQetzctIxeRmd2OWdiSzE9ZJ3k15UpQKUpQKUq16g8ndxpSbZj+RCpHOXBHyV68D6z4+j44FBH6p6o3GkZxDbLk8Wc7kjX6znqHdxPVmus9VtAiytIbZWLiFAu2eLHJLHHUCSd3VXxqtqpb6PgEFsmyo3sx3vI3Wzt1n2DgMCpigUpSgUpSgUpSgUpSg/GQEYIBB4g8DVbveTuykbnEi5iX99as0MnnJiIDesGrLSgqX6B0jB+rXyTqOEV9GCf8Avw7Lesq1P7X3UO690fcKOHPWhFxH6RVdmVR9g1baUEJofXWyujswXETPnHNMdiUHsMT4ceFTdRul9W7a6GLmCCXsMiKSPMxGV9RqEOoJh/UL29tccIi/PwD/AKU+0R9lhQW2lVL47pW38pBaXqfWgcwzY6yY5coT5nFfcXKRaqQt0LizcnAW7iaNT5pd8Z+9QWqleNreJKoeJ0dDwdGDKfMRuNe1ApSlApSlApSlApSlApSlApSqByp8qKaMj5uLZe7kXKJxEYO7nH/ovXjsoPXlK5U4dFpsJsy3TDKQ53IDweTHBewcT3DeOZNNabmu5nnuHaSRzksfYAOCqOoDcK8b6/kmkeWV2eR2LM7HJJPWax6BSlKBSlKBSlbd5LuRRrnZudIKyQbmS3OQ8o4gt1ontPcN5CC5MuSiXSbCWXaitFO+T6UmDvWPPgW4DvO6ul9E6IitYUht41jjQYVF4d5PWSeJJ3msi3t1jVURVVFAVUUAKoG4AAbgK9KBSlKBSvOedUUs7KqqMlmICgDrJO4Ctda0cvFhbZWAtdSDqj3RA98p3H7Iag2TSuZNOcvWkpyRE0VsvZGoLY73fO/vAFU681vvZTmW7u39KV8eoZwKDsyma4tg1kuk6Fzcr6Mrj3GpS25StJR9G+uz6Uhb8+aDr6lcq2/LXpZP+K2h2PFEfbsZqYtfhD6RXpJZv542B/C4HsoOkqVoS0+ErKPK2cTehKy+9WqYtfhJ258raXC+g6N79mg3HStc6K5eNHTyJGBdI0jKih4xxYhRvRm6zUnyjcpCaJEG1GZWmkI2Q2CsaY234HJG0oA3Zzx3UFzpWFNpuBFjZ5oUEozGXdV2xgH5O0RncRw7ayYbhXGUZWHapB91B6V8SRBgQwBB3EEZB84PGvulBV7rk3sixeFHtZD+1tHaFvWIyFb1qa8v0PpOD9XvIbleqK8j2Xx/Pgxk95Q1baUFS/trPD+vaPu4h1zW+LiHA6zzfzijzpUrobXCzu91vcQyN+7DYkHnjbDD1ipiorTOqtpd/rNvBKfrso2x5nHyl9RoJWlUU6nzW0wSzv7yFJB80kpFxCpUZaIrL8oArlgQ46Ldgzm/pPSkHlrW2u0/eWsnNyY7TDPuJ7hJQW2lVa35SbPaCXDS2kh/Z3kbReDt82fUxqywXCuoZGVlO8MpBB8xG40HpSlKBSlYOnNNRWlvJcTtsxxKWY9Z6gAOtiSAB2kUEByj6/x6Ltts4aeTKwxfWYcWb+BcjPnA665T0ppOS4meady8kjFmc8ST7hwAA3AACpPXTW2XSN29xLuz8lI85EcYJ2UHjknrJJ66gqBSlKBSlKBXpBAzsERWZmIVVUEsxO4AAbye6rNqvyZX9+V5mB1jOPn5QUiAPWCd7fZBroPk+5KrbRY2x89ckYa4YdHPFY1+gO/ies43UFU5LuRJYNi50ioabcyWxwUj7Gfqd+7gO88Nw0pQKUqJ1k1pt7CEzXUiov0Rxdz9VF4sfd14FBLVrXXnlvtbLait8XM4yCFPzSH+JxxI+qvrIrVWv/LLc35aKEtb2pyObU/OSD/McdR+qN3btca13QWLWvX680i2bmUlM5WBPkxL5kHE95ye+q7SlApSlApSlApSlApSlBKarfrtr/zMH+qtbH+EfcE6Qt06ltQ2O95pAfyDwrXGq367a/8AMwf6q1sL4Rqf/wBOE9tonsmn/wDdB+cqlwX0PoNjvPMMCfRjgX+latjmZTlSQe0HHurZ3KWmNC6Dz+5kPisRHvrV1BM2muV7F5O7vEA6lmkx4ZxUxacr+lY+jeSH01jf86mqdSg2Va/CB0mnSNrJ6cWPyMtTNp8JO4HlbS3b0HdPftVpylBvyz+ErCfK2cy+hIre8LUzafCE0a/SF3H6UYI/Axrmqv3FB1SnKdo682Et7gNKJYnVCkithZFL4LKB0NvO/gTVh0frjZTkLDd2kjNuCLKhck9WznOfVXL3JtC3x+M7LYw+/Bx0DWRqLqxd/H7ZhbXQAkB5wxOFXccEsRgDON9B1S6xzJgiORGAyDhlIIyN28EEVpflu0XHo6OCXR4a0eaR1kNu7xqwCggFEIXj3VStKagaTlkhaG1uTi1tBtgbOCtvGMZOMEYwR1EVHay6uaStkj/SInEbFhGskocbQAzhQ7bO4jsoOtqUpQK1rrToN9PPNCkzQ2lqxQSKu0J7odM4yNqOMZXdjLMd52asuuml5FWO1tTi6uyY0f8AcxgZluD3Ip3drMtTGhtER2sEcEIxHEoVR17uJJ6yTkk9ZJoOfb/4Ot+hPNSWko6vlMresMuPbURNyHaWU7rdG71mhx+JxXU1KDl225CtKt0oY09KaP8A2FqnNH/Bvu28tcWsY/gDuR6iFHtroalBqbRHwc7OPBuJriY9g2Y0PnAy34qvGhuT7R9rgwWkCsODldtx9t8t7asNKBSlKBSlah5VOWlbbbtdHsGn3rJcDekXUVTqaTv4L3ncAsXKNysQaMUxpszXRG6EHcmeDSkdEdezxPcN9c16w6yT30zTXUjSOeGeio6lReCr3D318W+i7m6YtHFcTsxJZlR3YknJJIBySeurDYckOlZt62cijtlKR+x2B9lBTqVtKy+DvpB8F3tI+4uzHwVCPbU5afBob9rfKO0JCT7Wce6g0jSuhLf4NtoPKXV03oiNfeGqRg+D1o1eLXj+lIv+1BQc1UrqWHkN0SvG3dvSml/owrPt+STRScLKE+kXb8zGg5LpXYsOoWj06NjZD/oxn3is+30Dbx+Tgt19GNB7hQcXxwM3RVj5gT7qzrfVq6foW103oxSH3CuzvkqOoDwFYM+sVsnTuLde4yLnwzXJmI5p0x3v2YmfByfBydaSfhY3v2onX8wFSEHI/pZ+FnIPSaNfzOK6NuOUSwTjcIfRV29y4qNuOVyyXoid/RQAfiYVXOfHHO0NtOjNZfs4rektQ6ucimlEuYJJIY0WOaJ2zLGThHVjuUnqFXHl91MnuntJraJ5Wy1uwQEkbbBoyccFztgk7hkdtTVxy0RjydtI3pOF9wao245Z5z0IIV9Is3u2aqnV4o722nV7pC/4e3jMfNJ67ckzX1rYW8cyRCzj5ssVLbXzcSDABH7snf21V4fg0D6d8fswf+5K+7jlYvm4NCnooP8AcTXnHrFpa46DXbA9caYHiiiofTad0TLVHVnUxG+S9Kx/uf6SVv8AButB5S5u29ERr71apCH4PejVxtNdt6UijP3UFRMOqOl5um0yg9cs59wYn2VN6vclk0dxFNcToebdZNhNoklTkDabGN4HVUq572nhSWfL0XpcNZm+qrM/CI38uEvm65K9BWuPjCqDxAkuJAx7wquCfCsN7fVyLo28T46gkre19x8auum9Qra7m56YSFtkKQrYUhc4zgZzv7eqvSz1DsYujbRHvfL/AJyast76Z4bRDNijo6tInL7y1u+I2iPWd1EGs2iF3W+i4mbq+YhB8flGpK11kuG/VdDhB1My7I/Io9tbASGKFTsiONRxwAqj3AVXtZeUmysUDzSMQ2QnNozbZXBIVsbBxkfS6xXPd5J539IdnV6Ov2en3/NaZ/SNkc1xpR1/xEVrDFtJlVOXzzi7OMMw6WM1mR6vaRfy2kdn+GKFPzHB9lVOLlmivg6RJJHsyw7KbDSzygPtsUij4YCdZPSHCsW21d0/fzCSe4NtbiQMkUgUFkDZUSQRbmyAMq7DiRwqfuo24zM+fyZ519otNqUpX/mJ+P8Alv8AFfooYYBIJry5mYrsspkJZB1kJCAU9Lq7RWpOUK3gvDHHoqG4meNpGlZDJNx2QuWDOB17sg9oraVryawkD45JNeEYIjkIW2Uj6ltEFjHrDVara1SNQkaoiKMBFACgdwG4VOKVjuZ7ajLbeJtO0845R6RwetedxcLGjO5CqilmY8FVRkknsABNelUjXi5N3PFoyIn5zEt0w+jApyE7i5UnzJg9MVJQydSYGuHl0lMCGuQEt0PGK0QkxjuMhzI3pL2Vbqirq6aMx29siF9jOGJCRxJhQTgE7zhQOvB+qa8brS1xAheaGIooyzRSksB3I6LnzbWahN4horp72iNtuPKN4TdKUJqbO+Jp1RSzsqqBksxAAHaSdwqHl1qT9lHNJ/EF2V8ZCuR3gGou/v8A4y4b9ihzGOpyP2p7R9X73Wuz81sxab2o3sz3zbTtDNbWSc8IYV9KRj7BH/WsjQWkp5ncuIeaT5O0obJkzvAJbBCjcTjicdRqIjgaWQRRkgkbTuP2aZxn0jghfMTvCkG3WtssaKiAKqgAKOoCoZq0p9WvNLHNrcZetK+JZQqlmIVVBJYnAAG8kk8BVTu+VSxTg8knoIfe2zWO2StO1Ozfg0mfUfZUm3hC3EZ41DWGpdjB5K0tEP1hEm197GfbVTuuWeEeTt5W9JlX3bVRN1yzTnycEK+kWb3FaonV4o73qY+r+vv+Ht4zHzbbC44eFftaOueVO/bhIiehGv8AuBqKuNcrx+lc3HmDlR4Liqp11O6Jb8fVTVT271j1n+HQrMBxOPPUfc6xW0fTuLde4yLnwzmudp7t3OXd2PaxJ99eVVTr57qt+PqlX7+X0j+5b6ueUewTjcBj2Irt7QuPbUVc8sFovRS4fzKoHtbPsrTVe8Gj5H6EcjeipPuFVzrcs8tm2vVjQ443va0+MxH8Q2VcctQ/Z2x87Sf0C/1qLuOWO6PQjt19TE/m/pVctdSr2To20/2l2R4vipqz5Jb1+lzMfpPk/gBrnvNTflv6JTo+hdP2vY87b/pvLEuOUy/f9sFHYqIPbjPtqMuNbLt+lc3B7hIwHgCBV5s+Rb97c/ZRP9zH+lTlnyS2SdITSem+B+ALUvcai3OfWVVuluh8H2dIn8tPnENMTXDOcuzMe1iT76+raykkOI0dz2IpJ9ldA2ep9nF0LaDd1lQx8WyalkjAGAAB2DhU40E/esy5OtlK8MWKfOdv0jdoOz1AvpejbyDvfCfnINTlnyO3TeUkgjHnZm8AAPbW4qVdXQ4457y8zL1o1l+xFa+W/wC8tc2fIxEPKzyt3Iqr79qpyz5MrCPjEXPa7sfYCB7KtVKvrp8VeVYeXl6Y12XtZbeXD9tmDZ6Ct4vJQQp3qig+OM1nVgyaaiBIVucYcViBcjz7AOz68V8fGZ36ESxj60rAt9yPIPrcVdERHJ5172vO9pmfFI1jXWkY4sc46KTwBPyj5l4t6qjdJNHCnOXt3sJ15cQx57AQds+Yuc1CWmtivu0VYzXGf+IK8xbnvM0o2pO35KtmuoLN+k3byUMjfxyfNp+L5fghqK03p9LYZvLyC3zwjjAMrdy7W0z/AGUB31jf2dv7n9cveYQ8bewGx43MmZD9kJUroXU60tCWggRZDxmbLzNnjtSvlz40Fcj0jNOc2Wj5G7LzSTMijsKRttSkeZUFfd7yafHmR9LXDXPNklLeJRDAm1jI3ZkbgN5erzSgwNEaAt7VNi2hiiXsRQM97Eb2Pec1n0pQKUpQYmltJpbQSTynEcSM7HuUZ3dpPADtNVTUkpGj3N2THd3bGaXnA6iNWxzcILgABECKe0rxOBXvrV/i7y2sBvjXF7cjqMcT4hjPUQ8wBI7IjVvoKtorWGBXmeV8PJIflYJj5tPkxBZFymNn5XHO07bqzJbxLuWOOJg8UZWaV1OVLKcxR56ztDbPYIxnpVKz6Pife8cbHtZQfeKx/wBBxDoh07o3dB4IwHsqv2Z5b8GudRXf24r9bx4R3cI27o5ceCQqF1nSZ0WOKNnRyedKlQ2wB0AGYdLOCQeAI6wRlfoth0J7gDsJRh4uhb205i4HCWFvTjIJ87K4H4atidp3Y54qw9xsdNJY/SjcAfaA2fA18C9VsCIpI7HZRFYHJ7yM4UAEk9QB81Wr4xcL0oo2H+XJ8o/ZdQPxUtr6NpMFTHMQRsyKA5A3kK28OBgZ2SRWr6Vbbko9xHxfWiNFiCPZztOx2nkxguxABOOoAAADqAArOpSskzu0NPco2urXLm2tyTChw7L+1YHu4qDw7Tv7KqUGrl0/Qt7hu8RvjxxXRiRAcAB5hivqsN9JOS3tWs+r03WKukwxiwYYiI+M85+M8IaCt+Ty/fhbuPSKr+YipK35JL1ulzCek+fyg1uulI0OOOcyjfrTrLdmtY8p+bVFvyLyHylxGvooze8rUnb8jEA8pPM3ohV9+1WxKVbGkxR3MWTp/pC/4m3hEfJTrbkosV6Syv6Uh/27NSdvqJYpwtoT6QLfnJqepVkYcccqww36R1eTtZbessS30RDH5OGFPRRR7hWXSlWRERyY7Xtad7TuUpSuolK8Ly/jiXalkjjUfSdgq+LECqfpfll0Xb5BuRKw+jCrP+IfI/FQXelaR0z8JNd4tLRj2PO2PwJn81UXTPLXpS4yBOIVP0YFC/j3v+Kg6gvtIxQrtzSRxqPpSMFXxYiqRpvlx0Zb5CyvOw+jAuR99tlfAmuY7y/kmbamkkkY/SdizeLEmvbROg57p9i2hllbsjUtjvOOA7zQdb6D0pNe28VwhSCOZFdVxtyYbeMk4VT3YasqfRkSqXuHZ1UZZp3+bHeU3Rjz7NVPVnR+lvidvbhbWxSKGOIyP8/OSigFlRcRpkgneWqWh5OrdmD3jT30gOQbp9qNT17MAxEo+zQfB5QLc/N6PimvWX5OLVBzKnG4NO2zEo8xPmr8+J6UuvKzQWEZ/Z24564x1gzSAIp9FD56tcUKqAqgKo3BQMADuA4V90Fc0byf2kTiVka4n3f4i6YzS5HWC+Qn2QKsdKUClKUClKUClKUClKUFR1BHPG7vjgm6uXWM/wCRas0EQHnKyP8Abq3VUuSoY0VboelHzsTD+KKeRG9o9tW2gUpSgUpSgV43VosilXAIO/vBHAgjepB3gjeOqvalBg6Lmb5cch2nibZ2+t1IDI5x1kHB6tpWxurOqPhOLqXvhhPg84PvWpCgUpSgUr8ZgN53DtrBfTsAOOdRj9VDtt91Mn2UGfSo/wDSxPk4bh+8qEH/AJSp8BTnbluCQp3s7MR51VQPxUEhSo/4hK3TuGHdEiqPxbbeBp+goj0w0n81mcfdckD1Cg+5tMwqdkyJtfUB2n+6uT7Kr2tnKXb6PjDzJP8AKOETZCs5HHCyFWwN2TjAyO2s7WvWe30VaNNIFCj5McKYBkcjcqjq4ZJ6gCa5S1o1mmv7l7i4bLNuCjooo6KIOpR7d5O8mg2ppb4ScpyLW0jXsaZy3r2U2cebaNUvS3LJpS4yDctEp+jCqpj7QG17apNZFlo+SZwkMckjngiKWY+pRmg/Lu+klbaleSRj9J2LN4sSa8K2Rq/yDaRuMGZY7ZD1ynL47o0yc9zFa2Xq/wDB+sIMG4Mty46mOxH9xDnxY0HOtho6WdwkMckjngkalmPqUZrYervIFf3GGn5u1Q48odqTHdGnuZlrovRmiIbdNi3iiiT6sahR68Dee81mUGt9XeQbR9vhphJcuMb5TiPPdGuBjuYtWwbOxjhQJEkcaDgiKFUeYDdXvSgUpSgUpSgUpSgUpSgUpSgUpSgUpSgqGgG+KaRurRtyXTG+tz1EthbmMZ6w4V8DqlJ6qt9QutWr3xqJebfmriFxLBPjJjkXtHWjDKsvWD5q8NW9bBOxt7hRBexj5y2J4gbudhJ8pEeIIzjgaCw0pSgUpSgUpSgh5pJBdtzaK2II8ln2QNqSXH0ST0T1dVZGbk9Vsnrd/wCiUsjtTzt2c1F9xTIf9apCgjzaTnpTqo/y4gD4uzj2U/RGenLcP/1Cn+lsVIUoI9dAwcTFGx+s4228XyazkjCjCgAdg3Dwr6pQKVH6T1htrb9YuLeL+ZIqn1AnJqD/ALxYpN1lBe3hO4NDEVhz3zS7CY7wTQWyvC9vUhjeSVgiRqXZzwVVGST6qrO1pa44CzsEPWSbiceobEQ8Wr9Xk5hkO1fS3V62QcXEh5kEdkEezGPWDQc/a7azXWm70mGKZ40ysMEasxVCekwXPymwCT3AcBUpoHkD0jPgzCK2X/MbafHciZ8CRXSNlo+OFAkMccaDgiKFUepQBWRQau1f+D7Yw4Ny0ty3Yx2I/uIc+LGti6M0NBbJsW8UUS/VjUKPXgbz56zKUClKUClKUClKUClKUClKUClKUClKUClKUClKUClKUCovTurVveKq3CbRQ7SSKSskbfWSRSGU+Y78b80pQQo0DpK3H+Gvo50HRivotpgOwzxFWPnZSfPX02nNKR+U0dDKOtre7X8syJ76UoMS55TxD5eyvo+3DWzAeE1YDcu+jx0lux541/o5pSg+f7/tGdtzns5r/wDa+15crJuhHeN2AJGM+MgpSg9NCcouYwI7K9kdizs2bZVLuSzY2ps4BOBnqAqT/tTpBvJ6Jlx2vdWyj8JY1+0oPo3+l3HybXR0X8y5kfHqSIe+vxbLS7j5Vzo2L+XbyufGSUe6lKANUrx/L6VuyOyCK3i9uwze2n921uwxPNpG47prufH3UZR7KUoJDRmo9jbkGG0tlYfT2FL/AH2y3tqbAr9pQKUpQKUpQKUpQKUpQKUpQKUpQKUpQKUpQKUpQKUpQKUpQKUpQKUpQf/Z"/>
          <p:cNvSpPr>
            <a:spLocks noChangeAspect="1" noChangeArrowheads="1"/>
          </p:cNvSpPr>
          <p:nvPr/>
        </p:nvSpPr>
        <p:spPr bwMode="auto">
          <a:xfrm>
            <a:off x="1831975" y="1531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1030" name="Picture 6"/>
          <p:cNvPicPr>
            <a:picLocks noChangeAspect="1" noChangeArrowheads="1"/>
          </p:cNvPicPr>
          <p:nvPr/>
        </p:nvPicPr>
        <p:blipFill>
          <a:blip r:embed="rId10" cstate="print">
            <a:biLevel thresh="75000"/>
            <a:extLst>
              <a:ext uri="{28A0092B-C50C-407E-A947-70E740481C1C}">
                <a14:useLocalDpi xmlns="" xmlns:a14="http://schemas.microsoft.com/office/drawing/2010/main" val="0"/>
              </a:ext>
            </a:extLst>
          </a:blip>
          <a:srcRect/>
          <a:stretch>
            <a:fillRect/>
          </a:stretch>
        </p:blipFill>
        <p:spPr bwMode="auto">
          <a:xfrm>
            <a:off x="5551922" y="2564904"/>
            <a:ext cx="892286" cy="4033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5474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440"/>
          <a:stretch>
            <a:fillRect/>
          </a:stretch>
        </p:blipFill>
        <p:spPr bwMode="auto">
          <a:xfrm>
            <a:off x="0" y="2075340"/>
            <a:ext cx="8708503" cy="4588507"/>
          </a:xfrm>
          <a:prstGeom prst="rect">
            <a:avLst/>
          </a:prstGeom>
          <a:noFill/>
          <a:ln w="9525">
            <a:noFill/>
            <a:miter lim="800000"/>
            <a:headEnd/>
            <a:tailEnd/>
          </a:ln>
        </p:spPr>
      </p:pic>
      <p:sp>
        <p:nvSpPr>
          <p:cNvPr id="10" name="Title 1"/>
          <p:cNvSpPr txBox="1">
            <a:spLocks/>
          </p:cNvSpPr>
          <p:nvPr/>
        </p:nvSpPr>
        <p:spPr>
          <a:xfrm>
            <a:off x="0" y="1412776"/>
            <a:ext cx="4478012" cy="584905"/>
          </a:xfrm>
          <a:prstGeom prst="rect">
            <a:avLst/>
          </a:prstGeom>
          <a:solidFill>
            <a:schemeClr val="accent1">
              <a:lumMod val="60000"/>
              <a:lumOff val="4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_tradnl" sz="1800" b="1" i="1" smtClean="0"/>
              <a:t>Haciendo más y mejor con menos</a:t>
            </a:r>
            <a:endParaRPr lang="es-ES_tradnl" sz="1800" b="1" i="1"/>
          </a:p>
        </p:txBody>
      </p:sp>
      <p:sp>
        <p:nvSpPr>
          <p:cNvPr id="2" name="Title 1"/>
          <p:cNvSpPr>
            <a:spLocks noGrp="1"/>
          </p:cNvSpPr>
          <p:nvPr>
            <p:ph type="ctrTitle"/>
          </p:nvPr>
        </p:nvSpPr>
        <p:spPr>
          <a:xfrm>
            <a:off x="1" y="977031"/>
            <a:ext cx="4471791" cy="450937"/>
          </a:xfrm>
          <a:prstGeom prst="rect">
            <a:avLst/>
          </a:prstGeom>
          <a:solidFill>
            <a:schemeClr val="accent4">
              <a:lumMod val="75000"/>
            </a:schemeClr>
          </a:solidFill>
        </p:spPr>
        <p:txBody>
          <a:bodyPr>
            <a:noAutofit/>
          </a:bodyPr>
          <a:lstStyle/>
          <a:p>
            <a:r>
              <a:rPr lang="es-ES_tradnl" sz="3600" b="1" dirty="0" smtClean="0">
                <a:solidFill>
                  <a:schemeClr val="bg1"/>
                </a:solidFill>
              </a:rPr>
              <a:t>desvincular</a:t>
            </a:r>
          </a:p>
        </p:txBody>
      </p:sp>
      <p:sp>
        <p:nvSpPr>
          <p:cNvPr id="3" name="Slide Number Placeholder 2"/>
          <p:cNvSpPr>
            <a:spLocks noGrp="1"/>
          </p:cNvSpPr>
          <p:nvPr>
            <p:ph type="sldNum" sz="quarter" idx="4"/>
          </p:nvPr>
        </p:nvSpPr>
        <p:spPr>
          <a:xfrm>
            <a:off x="6490570" y="6331298"/>
            <a:ext cx="2133600" cy="365125"/>
          </a:xfrm>
        </p:spPr>
        <p:txBody>
          <a:bodyPr/>
          <a:lstStyle/>
          <a:p>
            <a:fld id="{966E4E12-0E56-491C-850C-1B66DEED4F22}" type="slidenum">
              <a:rPr lang="es-ES_tradnl" smtClean="0"/>
              <a:pPr/>
              <a:t>8</a:t>
            </a:fld>
            <a:endParaRPr lang="es-ES_tradnl"/>
          </a:p>
        </p:txBody>
      </p:sp>
      <p:sp>
        <p:nvSpPr>
          <p:cNvPr id="7" name="Title 1"/>
          <p:cNvSpPr txBox="1">
            <a:spLocks/>
          </p:cNvSpPr>
          <p:nvPr/>
        </p:nvSpPr>
        <p:spPr>
          <a:xfrm>
            <a:off x="1653437" y="0"/>
            <a:ext cx="6100174" cy="926926"/>
          </a:xfrm>
          <a:prstGeom prst="rect">
            <a:avLst/>
          </a:prstGeom>
        </p:spPr>
        <p:txBody>
          <a:bodyPr vert="horz" lIns="91440" tIns="45720" rIns="91440" bIns="45720" rtlCol="0" anchor="ctr">
            <a:noAutofit/>
          </a:bodyPr>
          <a:lstStyle/>
          <a:p>
            <a:pPr lvl="0" algn="ctr">
              <a:spcBef>
                <a:spcPct val="0"/>
              </a:spcBef>
              <a:defRPr/>
            </a:pPr>
            <a:r>
              <a:rPr lang="es-ES_tradnl" sz="3600" b="1" spc="-50" dirty="0" smtClean="0">
                <a:solidFill>
                  <a:srgbClr val="007033"/>
                </a:solidFill>
                <a:latin typeface="+mj-lt"/>
                <a:ea typeface="+mj-ea"/>
                <a:cs typeface="+mj-cs"/>
              </a:rPr>
              <a:t>C</a:t>
            </a:r>
            <a:r>
              <a:rPr lang="es-ES_tradnl" sz="3600" b="1" spc="-50" dirty="0" smtClean="0">
                <a:solidFill>
                  <a:srgbClr val="007033"/>
                </a:solidFill>
                <a:latin typeface="Segoe UI"/>
                <a:ea typeface="+mj-ea"/>
                <a:cs typeface="Segoe UI"/>
              </a:rPr>
              <a:t>ó</a:t>
            </a:r>
            <a:r>
              <a:rPr lang="es-ES_tradnl" sz="3600" b="1" spc="-50" dirty="0" smtClean="0">
                <a:solidFill>
                  <a:srgbClr val="007033"/>
                </a:solidFill>
                <a:latin typeface="+mj-lt"/>
                <a:ea typeface="+mj-ea"/>
                <a:cs typeface="+mj-cs"/>
              </a:rPr>
              <a:t>mo cambiar hacia patrones de CPS?</a:t>
            </a:r>
            <a:endParaRPr lang="es-ES_tradnl" sz="3600" b="1" spc="-50" dirty="0">
              <a:solidFill>
                <a:srgbClr val="007033"/>
              </a:solidFill>
              <a:latin typeface="+mj-lt"/>
              <a:ea typeface="+mj-ea"/>
              <a:cs typeface="+mj-cs"/>
            </a:endParaRPr>
          </a:p>
        </p:txBody>
      </p:sp>
      <p:sp>
        <p:nvSpPr>
          <p:cNvPr id="13" name="Rectangle 12"/>
          <p:cNvSpPr/>
          <p:nvPr/>
        </p:nvSpPr>
        <p:spPr>
          <a:xfrm>
            <a:off x="0" y="1991019"/>
            <a:ext cx="4546948" cy="1015663"/>
          </a:xfrm>
          <a:prstGeom prst="rect">
            <a:avLst/>
          </a:prstGeom>
        </p:spPr>
        <p:txBody>
          <a:bodyPr wrap="square">
            <a:spAutoFit/>
          </a:bodyPr>
          <a:lstStyle/>
          <a:p>
            <a:r>
              <a:rPr lang="es-ES_tradnl" sz="2000" b="1" i="1" dirty="0" smtClean="0">
                <a:solidFill>
                  <a:srgbClr val="10488D"/>
                </a:solidFill>
              </a:rPr>
              <a:t>Desvincular el uso de los recursos naturales y los impactos ambientales del crecimiento económico</a:t>
            </a:r>
          </a:p>
        </p:txBody>
      </p:sp>
      <p:pic>
        <p:nvPicPr>
          <p:cNvPr id="9" name="Picture 8" descr="Row of color globes.jpg"/>
          <p:cNvPicPr>
            <a:picLocks noChangeAspect="1"/>
          </p:cNvPicPr>
          <p:nvPr/>
        </p:nvPicPr>
        <p:blipFill rotWithShape="1">
          <a:blip r:embed="rId4" cstate="screen">
            <a:extLst>
              <a:ext uri="{28A0092B-C50C-407E-A947-70E740481C1C}">
                <a14:useLocalDpi xmlns="" xmlns:a14="http://schemas.microsoft.com/office/drawing/2010/main"/>
              </a:ext>
            </a:extLst>
          </a:blip>
          <a:srcRect r="6685"/>
          <a:stretch/>
        </p:blipFill>
        <p:spPr>
          <a:xfrm>
            <a:off x="1" y="5603732"/>
            <a:ext cx="4020854" cy="1254267"/>
          </a:xfrm>
          <a:prstGeom prst="rect">
            <a:avLst/>
          </a:prstGeom>
        </p:spPr>
      </p:pic>
    </p:spTree>
    <p:extLst>
      <p:ext uri="{BB962C8B-B14F-4D97-AF65-F5344CB8AC3E}">
        <p14:creationId xmlns="" xmlns:p14="http://schemas.microsoft.com/office/powerpoint/2010/main" val="186201305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23528" y="188640"/>
            <a:ext cx="7992888" cy="1080120"/>
          </a:xfrm>
        </p:spPr>
        <p:txBody>
          <a:bodyPr>
            <a:normAutofit fontScale="90000"/>
          </a:bodyPr>
          <a:lstStyle/>
          <a:p>
            <a:pPr algn="ctr" eaLnBrk="1" hangingPunct="1">
              <a:defRPr/>
            </a:pPr>
            <a:r>
              <a:rPr lang="es-CR" b="1" dirty="0" smtClean="0"/>
              <a:t>Compras Públicas en Costa Rica:  Antecedentes</a:t>
            </a:r>
            <a:endParaRPr lang="en-US" b="1" dirty="0" smtClean="0"/>
          </a:p>
        </p:txBody>
      </p:sp>
      <p:sp>
        <p:nvSpPr>
          <p:cNvPr id="3075" name="Rectangle 3"/>
          <p:cNvSpPr>
            <a:spLocks noGrp="1" noChangeArrowheads="1"/>
          </p:cNvSpPr>
          <p:nvPr>
            <p:ph idx="1"/>
          </p:nvPr>
        </p:nvSpPr>
        <p:spPr>
          <a:xfrm>
            <a:off x="755576" y="1844824"/>
            <a:ext cx="7315200" cy="4835525"/>
          </a:xfrm>
        </p:spPr>
        <p:txBody>
          <a:bodyPr/>
          <a:lstStyle/>
          <a:p>
            <a:pPr eaLnBrk="1" hangingPunct="1">
              <a:lnSpc>
                <a:spcPct val="90000"/>
              </a:lnSpc>
              <a:defRPr/>
            </a:pPr>
            <a:endParaRPr lang="es-ES" sz="2400" dirty="0" smtClean="0"/>
          </a:p>
          <a:p>
            <a:pPr algn="just" eaLnBrk="1" hangingPunct="1">
              <a:lnSpc>
                <a:spcPct val="90000"/>
              </a:lnSpc>
              <a:buFont typeface="Wingdings" pitchFamily="2" charset="2"/>
              <a:buChar char="ü"/>
              <a:defRPr/>
            </a:pPr>
            <a:r>
              <a:rPr lang="es-ES" sz="2400" dirty="0" smtClean="0"/>
              <a:t>El Gobierno Suizo y el Programa de las Naciones Unidas para el Medio Ambiente (PNUMA) establecieron una alianza para aplicar al sector público de varios países</a:t>
            </a:r>
            <a:r>
              <a:rPr lang="es-ES" sz="2400" dirty="0" smtClean="0">
                <a:solidFill>
                  <a:srgbClr val="FF0000"/>
                </a:solidFill>
              </a:rPr>
              <a:t> </a:t>
            </a:r>
            <a:r>
              <a:rPr lang="es-ES" sz="2400" dirty="0" smtClean="0"/>
              <a:t>el enfoque desarrollado por el Grupo de Trabajo de Marrakech sobre las Compras Públicas Sustentables (SPP, por sus siglas en inglés) </a:t>
            </a:r>
          </a:p>
          <a:p>
            <a:pPr algn="just" eaLnBrk="1" hangingPunct="1">
              <a:lnSpc>
                <a:spcPct val="90000"/>
              </a:lnSpc>
              <a:defRPr/>
            </a:pPr>
            <a:endParaRPr lang="es-ES" sz="2400" dirty="0" smtClean="0"/>
          </a:p>
          <a:p>
            <a:pPr algn="just" eaLnBrk="1" hangingPunct="1">
              <a:lnSpc>
                <a:spcPct val="90000"/>
              </a:lnSpc>
              <a:defRPr/>
            </a:pPr>
            <a:endParaRPr lang="es-ES" sz="2400" dirty="0" smtClean="0"/>
          </a:p>
          <a:p>
            <a:pPr algn="just" eaLnBrk="1" hangingPunct="1">
              <a:lnSpc>
                <a:spcPct val="90000"/>
              </a:lnSpc>
              <a:buFont typeface="Wingdings" pitchFamily="2" charset="2"/>
              <a:buChar char="ü"/>
              <a:defRPr/>
            </a:pPr>
            <a:r>
              <a:rPr lang="es-CR" sz="2400" dirty="0" smtClean="0"/>
              <a:t>Esta alianza busca implementar la metodología de SPP primeramente a nivel de </a:t>
            </a:r>
            <a:r>
              <a:rPr lang="es-CR" sz="2400" u="sng" dirty="0" smtClean="0"/>
              <a:t>proyecto piloto </a:t>
            </a:r>
            <a:r>
              <a:rPr lang="es-CR" sz="2400" dirty="0" smtClean="0"/>
              <a:t>en unos 14 países del mundo.  </a:t>
            </a:r>
          </a:p>
        </p:txBody>
      </p:sp>
      <p:cxnSp>
        <p:nvCxnSpPr>
          <p:cNvPr id="4" name="3 Conector recto"/>
          <p:cNvCxnSpPr/>
          <p:nvPr/>
        </p:nvCxnSpPr>
        <p:spPr>
          <a:xfrm>
            <a:off x="0" y="1340768"/>
            <a:ext cx="9144000" cy="0"/>
          </a:xfrm>
          <a:prstGeom prst="line">
            <a:avLst/>
          </a:prstGeom>
          <a:ln w="63500" cmpd="tri"/>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2217</Words>
  <Application>Microsoft Office PowerPoint</Application>
  <PresentationFormat>Presentación en pantalla (4:3)</PresentationFormat>
  <Paragraphs>255</Paragraphs>
  <Slides>23</Slides>
  <Notes>17</Notes>
  <HiddenSlides>2</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Tema de Office</vt:lpstr>
      <vt:lpstr>  Compras  Públicas Sustentables-  Protección de la Capa de Ozono </vt:lpstr>
      <vt:lpstr>Diapositiva 2</vt:lpstr>
      <vt:lpstr>Diapositiva 3</vt:lpstr>
      <vt:lpstr>Diapositiva 4</vt:lpstr>
      <vt:lpstr>Viviendo mas allá de los límites planetarios </vt:lpstr>
      <vt:lpstr>Distribución del PIB (2009) </vt:lpstr>
      <vt:lpstr>Motores del Consumo y Producción</vt:lpstr>
      <vt:lpstr>desvincular</vt:lpstr>
      <vt:lpstr>Compras Públicas en Costa Rica:  Antecedentes</vt:lpstr>
      <vt:lpstr>Compras Públicas en Costa Rica</vt:lpstr>
      <vt:lpstr>Objetivos</vt:lpstr>
      <vt:lpstr>Las Compras Públicas Sustentables adoptado por el Grupo de Trabajo</vt:lpstr>
      <vt:lpstr>Compras Públicas Sustentables </vt:lpstr>
      <vt:lpstr>BARRERAS A LAS CUALES NOS PODEMOS ENFRENTAR …</vt:lpstr>
      <vt:lpstr>Avances del Proyecto</vt:lpstr>
      <vt:lpstr>Otros antecedentes CPS y PGAI</vt:lpstr>
      <vt:lpstr>Antecedentes: Ley para la Gestión Integral de Residuos</vt:lpstr>
      <vt:lpstr>Diapositiva 18</vt:lpstr>
      <vt:lpstr>Diapositiva 19</vt:lpstr>
      <vt:lpstr>Diapositiva 20</vt:lpstr>
      <vt:lpstr>Diapositiva 21</vt:lpstr>
      <vt:lpstr>Diapositiva 22</vt:lpstr>
      <vt:lpstr>Diapositiva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casa</dc:creator>
  <cp:lastModifiedBy>casa</cp:lastModifiedBy>
  <cp:revision>4</cp:revision>
  <dcterms:created xsi:type="dcterms:W3CDTF">2013-06-10T00:57:17Z</dcterms:created>
  <dcterms:modified xsi:type="dcterms:W3CDTF">2013-06-12T21:04:10Z</dcterms:modified>
</cp:coreProperties>
</file>